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
      <p:font typeface="Lato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Lato-regular.fntdata"/><Relationship Id="rId43" Type="http://schemas.openxmlformats.org/officeDocument/2006/relationships/font" Target="fonts/Raleway-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atoLight-regular.fntdata"/><Relationship Id="rId47" Type="http://schemas.openxmlformats.org/officeDocument/2006/relationships/font" Target="fonts/Lato-boldItalic.fntdata"/><Relationship Id="rId49" Type="http://schemas.openxmlformats.org/officeDocument/2006/relationships/font" Target="fonts/LatoLigh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Light-boldItalic.fntdata"/><Relationship Id="rId50" Type="http://schemas.openxmlformats.org/officeDocument/2006/relationships/font" Target="fonts/Lato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bvv4ReeJ12YxIeU-YVeNabxqcTCdW2U75MGxQRJm_hU/edit?usp=shari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311db7133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311db7133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FF0000"/>
                </a:solidFill>
              </a:rPr>
              <a:t>Arjun</a:t>
            </a:r>
            <a:endParaRPr>
              <a:solidFill>
                <a:srgbClr val="FF0000"/>
              </a:solidFill>
            </a:endParaRPr>
          </a:p>
          <a:p>
            <a:pPr indent="0" lvl="0" marL="0" rtl="0" algn="l">
              <a:spcBef>
                <a:spcPts val="0"/>
              </a:spcBef>
              <a:spcAft>
                <a:spcPts val="0"/>
              </a:spcAft>
              <a:buClr>
                <a:schemeClr val="dk1"/>
              </a:buClr>
              <a:buSzPts val="1100"/>
              <a:buFont typeface="Arial"/>
              <a:buNone/>
            </a:pPr>
            <a:r>
              <a:rPr lang="en-GB">
                <a:solidFill>
                  <a:schemeClr val="dk1"/>
                </a:solidFill>
              </a:rPr>
              <a:t>Overall Comparison</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11db71338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311db71338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FF0000"/>
                </a:solidFill>
              </a:rPr>
              <a:t>Arjun</a:t>
            </a:r>
            <a:endParaRPr>
              <a:solidFill>
                <a:srgbClr val="FF0000"/>
              </a:solidFill>
            </a:endParaRPr>
          </a:p>
          <a:p>
            <a:pPr indent="0" lvl="0" marL="0" rtl="0" algn="l">
              <a:spcBef>
                <a:spcPts val="0"/>
              </a:spcBef>
              <a:spcAft>
                <a:spcPts val="0"/>
              </a:spcAft>
              <a:buClr>
                <a:schemeClr val="dk1"/>
              </a:buClr>
              <a:buSzPts val="1100"/>
              <a:buFont typeface="Arial"/>
              <a:buNone/>
            </a:pPr>
            <a:r>
              <a:rPr lang="en-GB">
                <a:solidFill>
                  <a:schemeClr val="dk1"/>
                </a:solidFill>
              </a:rPr>
              <a:t>Comparing Visually</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11db71338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311db71338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FF0000"/>
                </a:solidFill>
              </a:rPr>
              <a:t>Arjun</a:t>
            </a:r>
            <a:endParaRPr>
              <a:solidFill>
                <a:srgbClr val="FF0000"/>
              </a:solidFill>
            </a:endParaRPr>
          </a:p>
          <a:p>
            <a:pPr indent="0" lvl="0" marL="0" rtl="0" algn="l">
              <a:spcBef>
                <a:spcPts val="0"/>
              </a:spcBef>
              <a:spcAft>
                <a:spcPts val="0"/>
              </a:spcAft>
              <a:buClr>
                <a:schemeClr val="dk1"/>
              </a:buClr>
              <a:buSzPts val="1100"/>
              <a:buFont typeface="Arial"/>
              <a:buNone/>
            </a:pPr>
            <a:r>
              <a:rPr lang="en-GB">
                <a:solidFill>
                  <a:schemeClr val="dk1"/>
                </a:solidFill>
              </a:rPr>
              <a:t>Analyzing this data we have come to the conclusion that the best time to post is </a:t>
            </a:r>
            <a:r>
              <a:rPr b="1" lang="en-GB">
                <a:solidFill>
                  <a:schemeClr val="dk1"/>
                </a:solidFill>
              </a:rPr>
              <a:t>3 - 6 PM</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30ca9e89a5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30ca9e89a5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order to cross </a:t>
            </a:r>
            <a:r>
              <a:rPr lang="en-GB"/>
              <a:t>reference</a:t>
            </a:r>
            <a:r>
              <a:rPr lang="en-GB"/>
              <a:t> our conclusion on the </a:t>
            </a:r>
            <a:r>
              <a:rPr lang="en-GB"/>
              <a:t>previous</a:t>
            </a:r>
            <a:r>
              <a:rPr lang="en-GB"/>
              <a:t> slide we also gathered data from…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311db7133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311db7133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11db7133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311db713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11db7133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311db7133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0ca9e89a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30ca9e89a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Taking the data previously </a:t>
            </a:r>
            <a:r>
              <a:rPr lang="en-GB"/>
              <a:t>mentioned in the previous slides, in the recent year (2022) Lumnus was able to gain 100 new followers…why is this? </a:t>
            </a:r>
            <a:r>
              <a:rPr lang="en-GB"/>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0ca9e89a5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0ca9e89a5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In 2022, Lumnus Consulting has gained the most followers in March with 40 followers and April with 39 followers. There is also a significant increase in followers in September 2021. These increases in followers are attributed to recruitment season in Fall and Spring. During these two cycles, Lumnus Consulting usually increases their publicity in UCSD by posting frequently on social media and hosting in person/ online recruiting events. This column chart also indicates that apart from recruiting seasons, Lummus consulting has not gained many followers.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0ca9e89a5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30ca9e89a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We’ve also considered some external factors that may cause the increase in followers in 2022. One major reason is that in Fall and Winter, school returns to in-person mode, which is highly likely why there are more student engagement in Lumnus activities. On top of that, on March 27</a:t>
            </a:r>
            <a:r>
              <a:rPr baseline="30000" lang="en-GB" sz="1200">
                <a:solidFill>
                  <a:schemeClr val="dk1"/>
                </a:solidFill>
              </a:rPr>
              <a:t>th</a:t>
            </a:r>
            <a:r>
              <a:rPr lang="en-GB" sz="1200">
                <a:solidFill>
                  <a:schemeClr val="dk1"/>
                </a:solidFill>
              </a:rPr>
              <a:t> and 29</a:t>
            </a:r>
            <a:r>
              <a:rPr baseline="30000" lang="en-GB" sz="1200">
                <a:solidFill>
                  <a:schemeClr val="dk1"/>
                </a:solidFill>
              </a:rPr>
              <a:t>th</a:t>
            </a:r>
            <a:r>
              <a:rPr lang="en-GB" sz="1200">
                <a:solidFill>
                  <a:schemeClr val="dk1"/>
                </a:solidFill>
              </a:rPr>
              <a:t>, there is also Spring recruitment and in-person library walk dissemination that increase the publicity of Lumnus in UCSD. We think that increasing student-to-student promotion of Lumnus is a significant factor that spur the increase of followers in March and April 2022. We also discovered that Lumnus has incorporated a brand logo which creates a strong image of professionalism starting from late 2021.</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0ca9e89a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0ca9e89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Responsible for the expansion of Lumnus’ social media </a:t>
            </a:r>
            <a:r>
              <a:rPr lang="en-GB"/>
              <a:t>presence</a:t>
            </a:r>
            <a:r>
              <a:rPr lang="en-GB"/>
              <a:t>, the </a:t>
            </a:r>
            <a:r>
              <a:rPr lang="en-GB"/>
              <a:t>marketing</a:t>
            </a:r>
            <a:r>
              <a:rPr lang="en-GB"/>
              <a:t> and data </a:t>
            </a:r>
            <a:r>
              <a:rPr lang="en-GB"/>
              <a:t>analytics</a:t>
            </a:r>
            <a:r>
              <a:rPr lang="en-GB"/>
              <a:t> teams </a:t>
            </a:r>
            <a:r>
              <a:rPr lang="en-GB"/>
              <a:t>collaborated to create in in depth analysis and solution. </a:t>
            </a:r>
            <a:endParaRPr/>
          </a:p>
          <a:p>
            <a:pPr indent="-317500" lvl="0" marL="457200" rtl="0" algn="l">
              <a:spcBef>
                <a:spcPts val="0"/>
              </a:spcBef>
              <a:spcAft>
                <a:spcPts val="0"/>
              </a:spcAft>
              <a:buSzPts val="1400"/>
              <a:buChar char="-"/>
            </a:pPr>
            <a:r>
              <a:rPr lang="en-GB"/>
              <a:t>The marketing team specifically created a project execution plan on the notions of….[give bulluted notes under “marketing”] </a:t>
            </a:r>
            <a:endParaRPr/>
          </a:p>
          <a:p>
            <a:pPr indent="-317500" lvl="0" marL="457200" rtl="0" algn="l">
              <a:spcBef>
                <a:spcPts val="0"/>
              </a:spcBef>
              <a:spcAft>
                <a:spcPts val="0"/>
              </a:spcAft>
              <a:buSzPts val="1400"/>
              <a:buChar char="-"/>
            </a:pPr>
            <a:r>
              <a:rPr lang="en-GB"/>
              <a:t>With the help of DA who did a in depth analysis on the Lumnus’ previous social media presence, as well as the best possible ways to optimize attraction.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Now that we have done an in </a:t>
            </a:r>
            <a:r>
              <a:rPr lang="en-GB">
                <a:latin typeface="Lato"/>
                <a:ea typeface="Lato"/>
                <a:cs typeface="Lato"/>
                <a:sym typeface="Lato"/>
              </a:rPr>
              <a:t>depth</a:t>
            </a:r>
            <a:r>
              <a:rPr lang="en-GB">
                <a:latin typeface="Lato"/>
                <a:ea typeface="Lato"/>
                <a:cs typeface="Lato"/>
                <a:sym typeface="Lato"/>
              </a:rPr>
              <a:t> </a:t>
            </a:r>
            <a:r>
              <a:rPr lang="en-GB">
                <a:latin typeface="Lato"/>
                <a:ea typeface="Lato"/>
                <a:cs typeface="Lato"/>
                <a:sym typeface="Lato"/>
              </a:rPr>
              <a:t>overview</a:t>
            </a:r>
            <a:r>
              <a:rPr lang="en-GB">
                <a:latin typeface="Lato"/>
                <a:ea typeface="Lato"/>
                <a:cs typeface="Lato"/>
                <a:sym typeface="Lato"/>
              </a:rPr>
              <a:t> of Lumnus’ past, this is the course of action we pose to you in order to target new recruits and </a:t>
            </a:r>
            <a:r>
              <a:rPr lang="en-GB">
                <a:latin typeface="Lato"/>
                <a:ea typeface="Lato"/>
                <a:cs typeface="Lato"/>
                <a:sym typeface="Lato"/>
              </a:rPr>
              <a:t>potential</a:t>
            </a:r>
            <a:r>
              <a:rPr lang="en-GB">
                <a:latin typeface="Lato"/>
                <a:ea typeface="Lato"/>
                <a:cs typeface="Lato"/>
                <a:sym typeface="Lato"/>
              </a:rPr>
              <a:t> </a:t>
            </a:r>
            <a:r>
              <a:rPr lang="en-GB">
                <a:latin typeface="Lato"/>
                <a:ea typeface="Lato"/>
                <a:cs typeface="Lato"/>
                <a:sym typeface="Lato"/>
              </a:rPr>
              <a:t>clientele </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0ca9e89a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0ca9e89a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In observing the data of posts on Instagram, we’ve discovered that frequency in posts is a key factor in attracting followers. There are 19 posts in September 2021, which entails introduction to new board members, descriptions of each committee in Lummus, and Fall recruitment timeline. There were also around 5 posts in March and April of 2022. However, apart from recruiting seasons, there are less posts in the other months within a year. There are also more posts in 2021-2022 than other years.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0ca9e89a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0ca9e89a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This is a visual representation of total count of followers per month. The column chart visually displays that Lummus gains most of its followers in September with 43 followers, October with 42 followers, March with 55 followers, and April with 54 followers. These gain in followers are attributed to frequency in posts, but as we implement parts of the content strategy, we will start to see an increase in our target audience.</a:t>
            </a:r>
            <a:endParaRPr sz="1200">
              <a:solidFill>
                <a:schemeClr val="dk1"/>
              </a:solidFill>
            </a:endParaRPr>
          </a:p>
          <a:p>
            <a:pPr indent="0" lvl="0" marL="0" rtl="0" algn="l">
              <a:spcBef>
                <a:spcPts val="4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Split up into more slides </a:t>
            </a:r>
            <a:endParaRPr>
              <a:solidFill>
                <a:srgbClr val="FF0000"/>
              </a:solidFill>
            </a:endParaRPr>
          </a:p>
          <a:p>
            <a:pPr indent="-317500" lvl="0" marL="457200" rtl="0" algn="l">
              <a:spcBef>
                <a:spcPts val="0"/>
              </a:spcBef>
              <a:spcAft>
                <a:spcPts val="0"/>
              </a:spcAft>
              <a:buClr>
                <a:srgbClr val="FF0000"/>
              </a:buClr>
              <a:buSzPts val="1400"/>
              <a:buChar char="-"/>
            </a:pPr>
            <a:r>
              <a:rPr lang="en-GB">
                <a:solidFill>
                  <a:srgbClr val="FF0000"/>
                </a:solidFill>
              </a:rPr>
              <a:t>b</a:t>
            </a:r>
            <a:r>
              <a:rPr lang="en-GB">
                <a:solidFill>
                  <a:srgbClr val="FF0000"/>
                </a:solidFill>
              </a:rPr>
              <a:t>alance b/w minimal slides content and explanation </a:t>
            </a:r>
            <a:endParaRPr>
              <a:solidFill>
                <a:srgbClr val="FF0000"/>
              </a:solidFill>
            </a:endParaRPr>
          </a:p>
          <a:p>
            <a:pPr indent="-317500" lvl="0" marL="457200" rtl="0" algn="l">
              <a:spcBef>
                <a:spcPts val="0"/>
              </a:spcBef>
              <a:spcAft>
                <a:spcPts val="0"/>
              </a:spcAft>
              <a:buSzPts val="1400"/>
              <a:buChar char="-"/>
            </a:pPr>
            <a:r>
              <a:rPr lang="en-GB">
                <a:solidFill>
                  <a:srgbClr val="FF0000"/>
                </a:solidFill>
              </a:rPr>
              <a:t>Key pts</a:t>
            </a:r>
            <a:r>
              <a:rPr lang="en-GB"/>
              <a:t> </a:t>
            </a:r>
            <a:endParaRPr/>
          </a:p>
          <a:p>
            <a:pPr indent="0" lvl="0" marL="0" rtl="0" algn="l">
              <a:spcBef>
                <a:spcPts val="0"/>
              </a:spcBef>
              <a:spcAft>
                <a:spcPts val="0"/>
              </a:spcAft>
              <a:buNone/>
            </a:pPr>
            <a:r>
              <a:rPr lang="en-GB">
                <a:solidFill>
                  <a:schemeClr val="dk1"/>
                </a:solidFill>
              </a:rPr>
              <a:t>First, we want to touch base on the first part of our project execution phase — content </a:t>
            </a:r>
            <a:r>
              <a:rPr lang="en-GB">
                <a:solidFill>
                  <a:schemeClr val="dk1"/>
                </a:solidFill>
              </a:rPr>
              <a:t>strategy….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0ca9e89a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0ca9e89a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Split up into more slides </a:t>
            </a:r>
            <a:endParaRPr>
              <a:solidFill>
                <a:srgbClr val="FF0000"/>
              </a:solidFill>
            </a:endParaRPr>
          </a:p>
          <a:p>
            <a:pPr indent="-317500" lvl="0" marL="457200" rtl="0" algn="l">
              <a:spcBef>
                <a:spcPts val="0"/>
              </a:spcBef>
              <a:spcAft>
                <a:spcPts val="0"/>
              </a:spcAft>
              <a:buClr>
                <a:srgbClr val="FF0000"/>
              </a:buClr>
              <a:buSzPts val="1400"/>
              <a:buChar char="-"/>
            </a:pPr>
            <a:r>
              <a:rPr lang="en-GB">
                <a:solidFill>
                  <a:srgbClr val="FF0000"/>
                </a:solidFill>
              </a:rPr>
              <a:t>balance b/w minimal slides content and explanation </a:t>
            </a:r>
            <a:endParaRPr>
              <a:solidFill>
                <a:srgbClr val="FF0000"/>
              </a:solidFill>
            </a:endParaRPr>
          </a:p>
          <a:p>
            <a:pPr indent="-317500" lvl="0" marL="457200" rtl="0" algn="l">
              <a:spcBef>
                <a:spcPts val="0"/>
              </a:spcBef>
              <a:spcAft>
                <a:spcPts val="0"/>
              </a:spcAft>
              <a:buClr>
                <a:srgbClr val="FF0000"/>
              </a:buClr>
              <a:buSzPts val="1400"/>
              <a:buChar char="-"/>
            </a:pPr>
            <a:r>
              <a:rPr lang="en-GB">
                <a:solidFill>
                  <a:srgbClr val="FF0000"/>
                </a:solidFill>
              </a:rPr>
              <a:t>Key pts </a:t>
            </a:r>
            <a:endParaRPr>
              <a:solidFill>
                <a:srgbClr val="FF0000"/>
              </a:solidFill>
            </a:endParaRPr>
          </a:p>
          <a:p>
            <a:pPr indent="0" lvl="0" marL="0" rtl="0" algn="l">
              <a:spcBef>
                <a:spcPts val="0"/>
              </a:spcBef>
              <a:spcAft>
                <a:spcPts val="0"/>
              </a:spcAft>
              <a:buNone/>
            </a:pPr>
            <a:r>
              <a:rPr lang="en-GB">
                <a:solidFill>
                  <a:schemeClr val="dk1"/>
                </a:solidFill>
              </a:rPr>
              <a:t>So to sum up our content strategy ….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2cd672f49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2cd672f49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c8898288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1c8898288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as or </a:t>
            </a:r>
            <a:r>
              <a:rPr lang="en-GB"/>
              <a:t>second</a:t>
            </a:r>
            <a:r>
              <a:rPr lang="en-GB"/>
              <a:t> </a:t>
            </a:r>
            <a:r>
              <a:rPr lang="en-GB"/>
              <a:t>stage</a:t>
            </a:r>
            <a:r>
              <a:rPr lang="en-GB"/>
              <a:t> in our project execution — partnership </a:t>
            </a:r>
            <a:r>
              <a:rPr lang="en-GB"/>
              <a:t>strategy</a:t>
            </a:r>
            <a:r>
              <a:rPr lang="en-GB"/>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302987937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302987937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rgbClr val="FF0000"/>
                </a:solidFill>
              </a:rPr>
              <a:t>Engineering </a:t>
            </a:r>
            <a:r>
              <a:rPr lang="en-GB">
                <a:solidFill>
                  <a:schemeClr val="dk1"/>
                </a:solidFill>
              </a:rPr>
              <a:t>= “</a:t>
            </a:r>
            <a:r>
              <a:rPr lang="en-GB">
                <a:solidFill>
                  <a:schemeClr val="dk1"/>
                </a:solidFill>
                <a:latin typeface="Lato"/>
                <a:ea typeface="Lato"/>
                <a:cs typeface="Lato"/>
                <a:sym typeface="Lato"/>
              </a:rPr>
              <a:t>Management &amp; Engineering consulting” </a:t>
            </a:r>
            <a:endParaRPr>
              <a:solidFill>
                <a:schemeClr val="dk1"/>
              </a:solidFill>
            </a:endParaRPr>
          </a:p>
          <a:p>
            <a:pPr indent="-317500" lvl="0" marL="457200" rtl="0" algn="l">
              <a:spcBef>
                <a:spcPts val="0"/>
              </a:spcBef>
              <a:spcAft>
                <a:spcPts val="0"/>
              </a:spcAft>
              <a:buSzPts val="1400"/>
              <a:buChar char="-"/>
            </a:pPr>
            <a:r>
              <a:rPr lang="en-GB">
                <a:solidFill>
                  <a:srgbClr val="FF0000"/>
                </a:solidFill>
              </a:rPr>
              <a:t>ACM </a:t>
            </a:r>
            <a:r>
              <a:rPr lang="en-GB"/>
              <a:t>= helps DA track through tech workshops, ACM innovate = </a:t>
            </a:r>
            <a:r>
              <a:rPr lang="en-GB"/>
              <a:t>entrepreneurship</a:t>
            </a:r>
            <a:r>
              <a:rPr lang="en-GB"/>
              <a:t> </a:t>
            </a:r>
            <a:endParaRPr/>
          </a:p>
          <a:p>
            <a:pPr indent="-317500" lvl="0" marL="457200" rtl="0" algn="l">
              <a:spcBef>
                <a:spcPts val="0"/>
              </a:spcBef>
              <a:spcAft>
                <a:spcPts val="0"/>
              </a:spcAft>
              <a:buSzPts val="1400"/>
              <a:buChar char="-"/>
            </a:pPr>
            <a:r>
              <a:rPr lang="en-GB">
                <a:solidFill>
                  <a:srgbClr val="FF0000"/>
                </a:solidFill>
              </a:rPr>
              <a:t>Women in STEM</a:t>
            </a:r>
            <a:r>
              <a:rPr lang="en-GB"/>
              <a:t> = increase </a:t>
            </a:r>
            <a:r>
              <a:rPr lang="en-GB"/>
              <a:t>university</a:t>
            </a:r>
            <a:r>
              <a:rPr lang="en-GB"/>
              <a:t> rates as well as demographic of women in business </a:t>
            </a:r>
            <a:endParaRPr/>
          </a:p>
          <a:p>
            <a:pPr indent="-317500" lvl="0" marL="457200" rtl="0" algn="l">
              <a:spcBef>
                <a:spcPts val="0"/>
              </a:spcBef>
              <a:spcAft>
                <a:spcPts val="0"/>
              </a:spcAft>
              <a:buSzPts val="1400"/>
              <a:buChar char="-"/>
            </a:pPr>
            <a:r>
              <a:rPr lang="en-GB">
                <a:solidFill>
                  <a:srgbClr val="FF0000"/>
                </a:solidFill>
              </a:rPr>
              <a:t>Grad societes</a:t>
            </a:r>
            <a:r>
              <a:rPr lang="en-GB"/>
              <a:t> = increase </a:t>
            </a:r>
            <a:r>
              <a:rPr lang="en-GB"/>
              <a:t>clientele</a:t>
            </a:r>
            <a:r>
              <a:rPr lang="en-GB"/>
              <a:t> </a:t>
            </a:r>
            <a:r>
              <a:rPr lang="en-GB"/>
              <a:t>acquisition</a:t>
            </a:r>
            <a:r>
              <a:rPr lang="en-GB"/>
              <a:t> </a:t>
            </a:r>
            <a:endParaRPr/>
          </a:p>
          <a:p>
            <a:pPr indent="-317500" lvl="0" marL="457200" rtl="0" algn="l">
              <a:spcBef>
                <a:spcPts val="0"/>
              </a:spcBef>
              <a:spcAft>
                <a:spcPts val="0"/>
              </a:spcAft>
              <a:buSzPts val="1400"/>
              <a:buChar char="-"/>
            </a:pPr>
            <a:r>
              <a:rPr lang="en-GB">
                <a:solidFill>
                  <a:srgbClr val="FF0000"/>
                </a:solidFill>
              </a:rPr>
              <a:t>Rady clubs</a:t>
            </a:r>
            <a:r>
              <a:rPr lang="en-GB"/>
              <a:t> = “adwave” —&gt; </a:t>
            </a:r>
            <a:r>
              <a:rPr lang="en-GB"/>
              <a:t>Competitive</a:t>
            </a:r>
            <a:r>
              <a:rPr lang="en-GB"/>
              <a:t> marketing </a:t>
            </a:r>
            <a:r>
              <a:rPr lang="en-GB"/>
              <a:t>competition</a:t>
            </a:r>
            <a:r>
              <a:rPr lang="en-GB"/>
              <a:t> and </a:t>
            </a:r>
            <a:r>
              <a:rPr lang="en-GB"/>
              <a:t>Cogsci</a:t>
            </a:r>
            <a:r>
              <a:rPr lang="en-GB"/>
              <a:t> for innovate thinking </a:t>
            </a:r>
            <a:endParaRPr/>
          </a:p>
          <a:p>
            <a:pPr indent="-317500" lvl="0" marL="457200" rtl="0" algn="l">
              <a:spcBef>
                <a:spcPts val="0"/>
              </a:spcBef>
              <a:spcAft>
                <a:spcPts val="0"/>
              </a:spcAft>
              <a:buSzPts val="1400"/>
              <a:buChar char="-"/>
            </a:pPr>
            <a:r>
              <a:rPr lang="en-GB">
                <a:solidFill>
                  <a:srgbClr val="FF0000"/>
                </a:solidFill>
              </a:rPr>
              <a:t>Pre-professional</a:t>
            </a:r>
            <a:r>
              <a:rPr lang="en-GB"/>
              <a:t> = </a:t>
            </a:r>
            <a:r>
              <a:rPr lang="en-GB"/>
              <a:t>leadership</a:t>
            </a:r>
            <a:r>
              <a:rPr lang="en-GB"/>
              <a:t> development and professional growth (for PM’s)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5259d952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259d952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we’ll delve into the highlight content and our final project execution phase — </a:t>
            </a:r>
            <a:r>
              <a:rPr lang="en-GB"/>
              <a:t>engagement</a:t>
            </a:r>
            <a:r>
              <a:rPr lang="en-GB"/>
              <a:t> </a:t>
            </a:r>
            <a:r>
              <a:rPr lang="en-GB"/>
              <a:t>strategy</a:t>
            </a:r>
            <a:r>
              <a:rPr lang="en-GB"/>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51f09cd70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1f09cd70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Add some icons (pictures) —&gt; more</a:t>
            </a:r>
            <a:endParaRPr>
              <a:solidFill>
                <a:srgbClr val="FF0000"/>
              </a:solidFill>
            </a:endParaRPr>
          </a:p>
          <a:p>
            <a:pPr indent="0" lvl="0" marL="0" rtl="0" algn="l">
              <a:spcBef>
                <a:spcPts val="0"/>
              </a:spcBef>
              <a:spcAft>
                <a:spcPts val="0"/>
              </a:spcAft>
              <a:buNone/>
            </a:pPr>
            <a:r>
              <a:rPr lang="en-GB">
                <a:solidFill>
                  <a:schemeClr val="dk1"/>
                </a:solidFill>
              </a:rPr>
              <a:t>The following execution phases as previously mentioned are….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890283718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89028371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Vlog - </a:t>
            </a:r>
            <a:r>
              <a:rPr lang="en-GB"/>
              <a:t>currently</a:t>
            </a:r>
            <a:r>
              <a:rPr lang="en-GB"/>
              <a:t> have takeovers but theyre very old and not done on a consistent basis, should continue </a:t>
            </a:r>
            <a:endParaRPr/>
          </a:p>
          <a:p>
            <a:pPr indent="-317500" lvl="0" marL="457200" rtl="0" algn="l">
              <a:spcBef>
                <a:spcPts val="0"/>
              </a:spcBef>
              <a:spcAft>
                <a:spcPts val="0"/>
              </a:spcAft>
              <a:buSzPts val="1400"/>
              <a:buChar char="-"/>
            </a:pPr>
            <a:r>
              <a:rPr lang="en-GB"/>
              <a:t>Keep layout nice </a:t>
            </a:r>
            <a:r>
              <a:rPr lang="en-GB"/>
              <a:t>fashion</a:t>
            </a:r>
            <a:r>
              <a:rPr lang="en-GB"/>
              <a:t> (even spacing)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5025dead78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025dead78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Alexa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2dc9cbc805_2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2dc9cbc805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Muskaan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4d1346a9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d1346a9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Deliverables: </a:t>
            </a:r>
            <a:r>
              <a:rPr lang="en-GB" u="sng">
                <a:solidFill>
                  <a:schemeClr val="hlink"/>
                </a:solidFill>
                <a:hlinkClick r:id="rId2"/>
              </a:rPr>
              <a:t>https://docs.google.com/document/d/1bvv4ReeJ12YxIeU-YVeNabxqcTCdW2U75MGxQRJm_hU/edit?usp=sharing</a:t>
            </a:r>
            <a:r>
              <a:rPr lang="en-GB"/>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0ca9e89a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0ca9e89a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order to understand how Lumnus’ can maximize </a:t>
            </a:r>
            <a:r>
              <a:rPr lang="en-GB"/>
              <a:t>their</a:t>
            </a:r>
            <a:r>
              <a:rPr lang="en-GB"/>
              <a:t> social media presence/attraction we must first look at the past.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129c331b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3129c331b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129c331b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3129c331b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129c331b9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3129c331b9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129c331b9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3129c331b9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129c331b9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3129c331b9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1028" l="0" r="0" t="1018"/>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Font typeface="Lato"/>
              <a:buNone/>
              <a:defRPr sz="4200">
                <a:solidFill>
                  <a:schemeClr val="dk2"/>
                </a:solidFill>
                <a:latin typeface="Lato"/>
                <a:ea typeface="Lato"/>
                <a:cs typeface="Lato"/>
                <a:sym typeface="Lato"/>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06.-03-22</a:t>
            </a:r>
            <a:endParaRPr sz="600">
              <a:latin typeface="Raleway"/>
              <a:ea typeface="Raleway"/>
              <a:cs typeface="Raleway"/>
              <a:sym typeface="Raleway"/>
            </a:endParaRPr>
          </a:p>
        </p:txBody>
      </p:sp>
      <p:sp>
        <p:nvSpPr>
          <p:cNvPr id="19" name="Google Shape;19;p2"/>
          <p:cNvSpPr txBox="1"/>
          <p:nvPr/>
        </p:nvSpPr>
        <p:spPr>
          <a:xfrm>
            <a:off x="7398000" y="78500"/>
            <a:ext cx="1521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Social Media </a:t>
            </a:r>
            <a:r>
              <a:rPr lang="en-GB" sz="600">
                <a:latin typeface="Raleway"/>
                <a:ea typeface="Raleway"/>
                <a:cs typeface="Raleway"/>
                <a:sym typeface="Raleway"/>
              </a:rPr>
              <a:t>Marketing</a:t>
            </a:r>
            <a:r>
              <a:rPr lang="en-GB" sz="600">
                <a:latin typeface="Raleway"/>
                <a:ea typeface="Raleway"/>
                <a:cs typeface="Raleway"/>
                <a:sym typeface="Raleway"/>
              </a:rPr>
              <a:t> Strategy </a:t>
            </a:r>
            <a:endParaRPr b="1" sz="600">
              <a:latin typeface="Raleway"/>
              <a:ea typeface="Raleway"/>
              <a:cs typeface="Raleway"/>
              <a:sym typeface="Raleway"/>
            </a:endParaRPr>
          </a:p>
        </p:txBody>
      </p:sp>
      <p:pic>
        <p:nvPicPr>
          <p:cNvPr id="20" name="Google Shape;20;p2"/>
          <p:cNvPicPr preferRelativeResize="0"/>
          <p:nvPr/>
        </p:nvPicPr>
        <p:blipFill>
          <a:blip r:embed="rId3">
            <a:alphaModFix/>
          </a:blip>
          <a:stretch>
            <a:fillRect/>
          </a:stretch>
        </p:blipFill>
        <p:spPr>
          <a:xfrm>
            <a:off x="3993688" y="154425"/>
            <a:ext cx="998100" cy="17004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8" name="Shape 118"/>
        <p:cNvGrpSpPr/>
        <p:nvPr/>
      </p:nvGrpSpPr>
      <p:grpSpPr>
        <a:xfrm>
          <a:off x="0" y="0"/>
          <a:ext cx="0" cy="0"/>
          <a:chOff x="0" y="0"/>
          <a:chExt cx="0" cy="0"/>
        </a:xfrm>
      </p:grpSpPr>
      <p:grpSp>
        <p:nvGrpSpPr>
          <p:cNvPr id="119" name="Google Shape;119;p11"/>
          <p:cNvGrpSpPr/>
          <p:nvPr/>
        </p:nvGrpSpPr>
        <p:grpSpPr>
          <a:xfrm>
            <a:off x="830392" y="4169130"/>
            <a:ext cx="745763" cy="45826"/>
            <a:chOff x="4580561" y="2589004"/>
            <a:chExt cx="1064464" cy="25200"/>
          </a:xfrm>
        </p:grpSpPr>
        <p:sp>
          <p:nvSpPr>
            <p:cNvPr id="120" name="Google Shape;120;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3" name="Google Shape;12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6" name="Google Shape;126;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7" name="Google Shape;127;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2"/>
          <p:cNvSpPr txBox="1"/>
          <p:nvPr>
            <p:ph type="title"/>
          </p:nvPr>
        </p:nvSpPr>
        <p:spPr>
          <a:xfrm>
            <a:off x="635550" y="1213638"/>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Font typeface="Lato"/>
              <a:buNone/>
              <a:defRPr sz="2600">
                <a:solidFill>
                  <a:schemeClr val="dk2"/>
                </a:solidFill>
                <a:latin typeface="Lato"/>
                <a:ea typeface="Lato"/>
                <a:cs typeface="Lato"/>
                <a:sym typeface="Lato"/>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1" name="Google Shape;131;p12"/>
          <p:cNvSpPr txBox="1"/>
          <p:nvPr>
            <p:ph idx="1" type="subTitle"/>
          </p:nvPr>
        </p:nvSpPr>
        <p:spPr>
          <a:xfrm>
            <a:off x="633025" y="3019463"/>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2" name="Google Shape;132;p12"/>
          <p:cNvSpPr txBox="1"/>
          <p:nvPr>
            <p:ph idx="2" type="body"/>
          </p:nvPr>
        </p:nvSpPr>
        <p:spPr>
          <a:xfrm>
            <a:off x="5161900" y="980400"/>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3" name="Google Shape;133;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4" name="Google Shape;134;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2"/>
          <p:cNvGrpSpPr/>
          <p:nvPr/>
        </p:nvGrpSpPr>
        <p:grpSpPr>
          <a:xfrm>
            <a:off x="738467" y="1049193"/>
            <a:ext cx="745763" cy="45826"/>
            <a:chOff x="4580561" y="2589004"/>
            <a:chExt cx="1064464" cy="25200"/>
          </a:xfrm>
        </p:grpSpPr>
        <p:sp>
          <p:nvSpPr>
            <p:cNvPr id="136" name="Google Shape;136;p12"/>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2"/>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1" name="Google Shape;141;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3" name="Google Shape;143;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4" name="Google Shape;144;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45" name="Shape 145"/>
        <p:cNvGrpSpPr/>
        <p:nvPr/>
      </p:nvGrpSpPr>
      <p:grpSpPr>
        <a:xfrm>
          <a:off x="0" y="0"/>
          <a:ext cx="0" cy="0"/>
          <a:chOff x="0" y="0"/>
          <a:chExt cx="0" cy="0"/>
        </a:xfrm>
      </p:grpSpPr>
      <p:grpSp>
        <p:nvGrpSpPr>
          <p:cNvPr id="146" name="Google Shape;146;p14"/>
          <p:cNvGrpSpPr/>
          <p:nvPr/>
        </p:nvGrpSpPr>
        <p:grpSpPr>
          <a:xfrm>
            <a:off x="830392" y="4169130"/>
            <a:ext cx="745763" cy="45826"/>
            <a:chOff x="4580561" y="2589004"/>
            <a:chExt cx="1064464" cy="25200"/>
          </a:xfrm>
        </p:grpSpPr>
        <p:sp>
          <p:nvSpPr>
            <p:cNvPr id="147" name="Google Shape;14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0" name="Google Shape;15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1" name="Google Shape;15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4" name="Google Shape;154;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5" name="Google Shape;155;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0" name="Google Shape;160;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1" name="Google Shape;161;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62" name="Shape 162"/>
        <p:cNvGrpSpPr/>
        <p:nvPr/>
      </p:nvGrpSpPr>
      <p:grpSpPr>
        <a:xfrm>
          <a:off x="0" y="0"/>
          <a:ext cx="0" cy="0"/>
          <a:chOff x="0" y="0"/>
          <a:chExt cx="0" cy="0"/>
        </a:xfrm>
      </p:grpSpPr>
      <p:sp>
        <p:nvSpPr>
          <p:cNvPr id="163" name="Google Shape;163;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64" name="Google Shape;164;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5" name="Google Shape;165;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600">
              <a:solidFill>
                <a:srgbClr val="FFFFFF"/>
              </a:solidFill>
              <a:latin typeface="Raleway"/>
              <a:ea typeface="Raleway"/>
              <a:cs typeface="Raleway"/>
              <a:sym typeface="Raleway"/>
            </a:endParaRPr>
          </a:p>
        </p:txBody>
      </p:sp>
      <p:sp>
        <p:nvSpPr>
          <p:cNvPr id="166" name="Google Shape;166;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600">
              <a:solidFill>
                <a:srgbClr val="FFFFFF"/>
              </a:solidFill>
              <a:latin typeface="Raleway"/>
              <a:ea typeface="Raleway"/>
              <a:cs typeface="Raleway"/>
              <a:sym typeface="Raleway"/>
            </a:endParaRPr>
          </a:p>
        </p:txBody>
      </p:sp>
      <p:pic>
        <p:nvPicPr>
          <p:cNvPr id="167" name="Google Shape;167;p16"/>
          <p:cNvPicPr preferRelativeResize="0"/>
          <p:nvPr/>
        </p:nvPicPr>
        <p:blipFill>
          <a:blip r:embed="rId2">
            <a:alphaModFix/>
          </a:blip>
          <a:stretch>
            <a:fillRect/>
          </a:stretch>
        </p:blipFill>
        <p:spPr>
          <a:xfrm>
            <a:off x="3985163" y="4857150"/>
            <a:ext cx="1173670" cy="2101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8" name="Shape 168"/>
        <p:cNvGrpSpPr/>
        <p:nvPr/>
      </p:nvGrpSpPr>
      <p:grpSpPr>
        <a:xfrm>
          <a:off x="0" y="0"/>
          <a:ext cx="0" cy="0"/>
          <a:chOff x="0" y="0"/>
          <a:chExt cx="0" cy="0"/>
        </a:xfrm>
      </p:grpSpPr>
      <p:grpSp>
        <p:nvGrpSpPr>
          <p:cNvPr id="169" name="Google Shape;169;p17"/>
          <p:cNvGrpSpPr/>
          <p:nvPr/>
        </p:nvGrpSpPr>
        <p:grpSpPr>
          <a:xfrm>
            <a:off x="830392" y="1191256"/>
            <a:ext cx="745763" cy="45826"/>
            <a:chOff x="4580561" y="2589004"/>
            <a:chExt cx="1064464" cy="25200"/>
          </a:xfrm>
        </p:grpSpPr>
        <p:sp>
          <p:nvSpPr>
            <p:cNvPr id="170" name="Google Shape;17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3" name="Google Shape;17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74" name="Google Shape;174;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grpSp>
        <p:nvGrpSpPr>
          <p:cNvPr id="178" name="Google Shape;178;p17"/>
          <p:cNvGrpSpPr/>
          <p:nvPr/>
        </p:nvGrpSpPr>
        <p:grpSpPr>
          <a:xfrm>
            <a:off x="830392" y="1191256"/>
            <a:ext cx="745763" cy="45826"/>
            <a:chOff x="4580561" y="2589004"/>
            <a:chExt cx="1064464" cy="25200"/>
          </a:xfrm>
        </p:grpSpPr>
        <p:sp>
          <p:nvSpPr>
            <p:cNvPr id="179" name="Google Shape;179;p17"/>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5" name="Shape 185"/>
        <p:cNvGrpSpPr/>
        <p:nvPr/>
      </p:nvGrpSpPr>
      <p:grpSpPr>
        <a:xfrm>
          <a:off x="0" y="0"/>
          <a:ext cx="0" cy="0"/>
          <a:chOff x="0" y="0"/>
          <a:chExt cx="0" cy="0"/>
        </a:xfrm>
      </p:grpSpPr>
      <p:pic>
        <p:nvPicPr>
          <p:cNvPr id="186" name="Google Shape;186;p19"/>
          <p:cNvPicPr preferRelativeResize="0"/>
          <p:nvPr/>
        </p:nvPicPr>
        <p:blipFill rotWithShape="1">
          <a:blip r:embed="rId2">
            <a:alphaModFix/>
          </a:blip>
          <a:srcRect b="1028" l="0" r="0" t="1018"/>
          <a:stretch/>
        </p:blipFill>
        <p:spPr>
          <a:xfrm>
            <a:off x="0" y="487825"/>
            <a:ext cx="9144000" cy="4655676"/>
          </a:xfrm>
          <a:prstGeom prst="rect">
            <a:avLst/>
          </a:prstGeom>
          <a:noFill/>
          <a:ln>
            <a:noFill/>
          </a:ln>
        </p:spPr>
      </p:pic>
      <p:sp>
        <p:nvSpPr>
          <p:cNvPr id="187" name="Google Shape;187;p1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9"/>
          <p:cNvGrpSpPr/>
          <p:nvPr/>
        </p:nvGrpSpPr>
        <p:grpSpPr>
          <a:xfrm>
            <a:off x="830392" y="1191256"/>
            <a:ext cx="745763" cy="45826"/>
            <a:chOff x="4580561" y="2589004"/>
            <a:chExt cx="1064464" cy="25200"/>
          </a:xfrm>
        </p:grpSpPr>
        <p:sp>
          <p:nvSpPr>
            <p:cNvPr id="189" name="Google Shape;189;p19"/>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Font typeface="Lato"/>
              <a:buNone/>
              <a:defRPr sz="4200">
                <a:solidFill>
                  <a:schemeClr val="dk2"/>
                </a:solidFill>
                <a:latin typeface="Lato"/>
                <a:ea typeface="Lato"/>
                <a:cs typeface="Lato"/>
                <a:sym typeface="Lato"/>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92" name="Google Shape;192;p19"/>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93" name="Google Shape;193;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94" name="Google Shape;194;p1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Date</a:t>
            </a:r>
            <a:endParaRPr b="1" sz="600">
              <a:latin typeface="Raleway"/>
              <a:ea typeface="Raleway"/>
              <a:cs typeface="Raleway"/>
              <a:sym typeface="Raleway"/>
            </a:endParaRPr>
          </a:p>
        </p:txBody>
      </p:sp>
      <p:sp>
        <p:nvSpPr>
          <p:cNvPr id="195" name="Google Shape;195;p19"/>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Project Name</a:t>
            </a:r>
            <a:endParaRPr b="1" sz="600">
              <a:latin typeface="Raleway"/>
              <a:ea typeface="Raleway"/>
              <a:cs typeface="Raleway"/>
              <a:sym typeface="Raleway"/>
            </a:endParaRPr>
          </a:p>
        </p:txBody>
      </p:sp>
      <p:pic>
        <p:nvPicPr>
          <p:cNvPr id="196" name="Google Shape;196;p19"/>
          <p:cNvPicPr preferRelativeResize="0"/>
          <p:nvPr/>
        </p:nvPicPr>
        <p:blipFill>
          <a:blip r:embed="rId3">
            <a:alphaModFix/>
          </a:blip>
          <a:stretch>
            <a:fillRect/>
          </a:stretch>
        </p:blipFill>
        <p:spPr>
          <a:xfrm>
            <a:off x="3993688" y="154425"/>
            <a:ext cx="998100" cy="17004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97" name="Shape 197"/>
        <p:cNvGrpSpPr/>
        <p:nvPr/>
      </p:nvGrpSpPr>
      <p:grpSpPr>
        <a:xfrm>
          <a:off x="0" y="0"/>
          <a:ext cx="0" cy="0"/>
          <a:chOff x="0" y="0"/>
          <a:chExt cx="0" cy="0"/>
        </a:xfrm>
      </p:grpSpPr>
      <p:pic>
        <p:nvPicPr>
          <p:cNvPr descr="shutterstock_429987889_edited.jpg" id="198" name="Google Shape;198;p20"/>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99" name="Google Shape;199;p2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20"/>
          <p:cNvGrpSpPr/>
          <p:nvPr/>
        </p:nvGrpSpPr>
        <p:grpSpPr>
          <a:xfrm>
            <a:off x="830392" y="1191256"/>
            <a:ext cx="745763" cy="45826"/>
            <a:chOff x="4580561" y="2589004"/>
            <a:chExt cx="1064464" cy="25200"/>
          </a:xfrm>
        </p:grpSpPr>
        <p:sp>
          <p:nvSpPr>
            <p:cNvPr id="201" name="Google Shape;201;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04" name="Google Shape;204;p20"/>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5" name="Google Shape;205;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20">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20"/>
          <p:cNvGrpSpPr/>
          <p:nvPr/>
        </p:nvGrpSpPr>
        <p:grpSpPr>
          <a:xfrm>
            <a:off x="830392" y="1191256"/>
            <a:ext cx="745763" cy="45826"/>
            <a:chOff x="4580561" y="2589004"/>
            <a:chExt cx="1064464" cy="25200"/>
          </a:xfrm>
        </p:grpSpPr>
        <p:sp>
          <p:nvSpPr>
            <p:cNvPr id="208" name="Google Shape;208;p20"/>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0" name="Shape 210"/>
        <p:cNvGrpSpPr/>
        <p:nvPr/>
      </p:nvGrpSpPr>
      <p:grpSpPr>
        <a:xfrm>
          <a:off x="0" y="0"/>
          <a:ext cx="0" cy="0"/>
          <a:chOff x="0" y="0"/>
          <a:chExt cx="0" cy="0"/>
        </a:xfrm>
      </p:grpSpPr>
      <p:grpSp>
        <p:nvGrpSpPr>
          <p:cNvPr id="211" name="Google Shape;211;p21"/>
          <p:cNvGrpSpPr/>
          <p:nvPr/>
        </p:nvGrpSpPr>
        <p:grpSpPr>
          <a:xfrm>
            <a:off x="830392" y="1191256"/>
            <a:ext cx="745763" cy="45826"/>
            <a:chOff x="4580561" y="2589004"/>
            <a:chExt cx="1064464" cy="25200"/>
          </a:xfrm>
        </p:grpSpPr>
        <p:sp>
          <p:nvSpPr>
            <p:cNvPr id="212" name="Google Shape;212;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15" name="Google Shape;215;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16" name="Google Shape;216;p21">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 name="Google Shape;217;p2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2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19" name="Google Shape;219;p2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3"/>
          <p:cNvGrpSpPr/>
          <p:nvPr/>
        </p:nvGrpSpPr>
        <p:grpSpPr>
          <a:xfrm>
            <a:off x="830392" y="1191256"/>
            <a:ext cx="745763" cy="45826"/>
            <a:chOff x="4580561" y="2589004"/>
            <a:chExt cx="1064464" cy="25200"/>
          </a:xfrm>
        </p:grpSpPr>
        <p:sp>
          <p:nvSpPr>
            <p:cNvPr id="32" name="Google Shape;32;p3"/>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0" name="Shape 220"/>
        <p:cNvGrpSpPr/>
        <p:nvPr/>
      </p:nvGrpSpPr>
      <p:grpSpPr>
        <a:xfrm>
          <a:off x="0" y="0"/>
          <a:ext cx="0" cy="0"/>
          <a:chOff x="0" y="0"/>
          <a:chExt cx="0" cy="0"/>
        </a:xfrm>
      </p:grpSpPr>
      <p:sp>
        <p:nvSpPr>
          <p:cNvPr id="221" name="Google Shape;221;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2"/>
          <p:cNvGrpSpPr/>
          <p:nvPr/>
        </p:nvGrpSpPr>
        <p:grpSpPr>
          <a:xfrm>
            <a:off x="729442" y="639181"/>
            <a:ext cx="745763" cy="45826"/>
            <a:chOff x="4580561" y="2589004"/>
            <a:chExt cx="1064464" cy="25200"/>
          </a:xfrm>
        </p:grpSpPr>
        <p:sp>
          <p:nvSpPr>
            <p:cNvPr id="223" name="Google Shape;223;p22"/>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2"/>
          <p:cNvSpPr txBox="1"/>
          <p:nvPr>
            <p:ph type="title"/>
          </p:nvPr>
        </p:nvSpPr>
        <p:spPr>
          <a:xfrm>
            <a:off x="727650" y="79550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Lato Light"/>
              <a:buNone/>
              <a:defRPr b="0" sz="2600">
                <a:solidFill>
                  <a:schemeClr val="dk2"/>
                </a:solidFill>
                <a:latin typeface="Lato Light"/>
                <a:ea typeface="Lato Light"/>
                <a:cs typeface="Lato Light"/>
                <a:sym typeface="Lato Light"/>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26" name="Google Shape;226;p22"/>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7" name="Google Shape;227;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28" name="Google Shape;228;p22">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Date</a:t>
            </a:r>
            <a:endParaRPr b="1" sz="600">
              <a:latin typeface="Raleway"/>
              <a:ea typeface="Raleway"/>
              <a:cs typeface="Raleway"/>
              <a:sym typeface="Raleway"/>
            </a:endParaRPr>
          </a:p>
        </p:txBody>
      </p:sp>
      <p:pic>
        <p:nvPicPr>
          <p:cNvPr id="230" name="Google Shape;230;p22"/>
          <p:cNvPicPr preferRelativeResize="0"/>
          <p:nvPr/>
        </p:nvPicPr>
        <p:blipFill>
          <a:blip r:embed="rId2">
            <a:alphaModFix/>
          </a:blip>
          <a:stretch>
            <a:fillRect/>
          </a:stretch>
        </p:blipFill>
        <p:spPr>
          <a:xfrm>
            <a:off x="3765784" y="19544"/>
            <a:ext cx="1313820" cy="39360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231" name="Shape 231"/>
        <p:cNvGrpSpPr/>
        <p:nvPr/>
      </p:nvGrpSpPr>
      <p:grpSpPr>
        <a:xfrm>
          <a:off x="0" y="0"/>
          <a:ext cx="0" cy="0"/>
          <a:chOff x="0" y="0"/>
          <a:chExt cx="0" cy="0"/>
        </a:xfrm>
      </p:grpSpPr>
      <p:sp>
        <p:nvSpPr>
          <p:cNvPr id="232" name="Google Shape;232;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34" name="Google Shape;234;p23">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2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36" name="Google Shape;236;p2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37" name="Google Shape;237;p2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238" name="Google Shape;238;p23"/>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9" name="Google Shape;239;p2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Date</a:t>
            </a:r>
            <a:endParaRPr b="1" sz="600">
              <a:latin typeface="Raleway"/>
              <a:ea typeface="Raleway"/>
              <a:cs typeface="Raleway"/>
              <a:sym typeface="Raleway"/>
            </a:endParaRPr>
          </a:p>
        </p:txBody>
      </p:sp>
      <p:pic>
        <p:nvPicPr>
          <p:cNvPr id="240" name="Google Shape;240;p23"/>
          <p:cNvPicPr preferRelativeResize="0"/>
          <p:nvPr/>
        </p:nvPicPr>
        <p:blipFill>
          <a:blip r:embed="rId2">
            <a:alphaModFix/>
          </a:blip>
          <a:stretch>
            <a:fillRect/>
          </a:stretch>
        </p:blipFill>
        <p:spPr>
          <a:xfrm>
            <a:off x="3765784" y="19544"/>
            <a:ext cx="1313820" cy="39360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241" name="Shape 241"/>
        <p:cNvGrpSpPr/>
        <p:nvPr/>
      </p:nvGrpSpPr>
      <p:grpSpPr>
        <a:xfrm>
          <a:off x="0" y="0"/>
          <a:ext cx="0" cy="0"/>
          <a:chOff x="0" y="0"/>
          <a:chExt cx="0" cy="0"/>
        </a:xfrm>
      </p:grpSpPr>
      <p:pic>
        <p:nvPicPr>
          <p:cNvPr descr="shutterstock_31891705.jpg" id="242" name="Google Shape;242;p24"/>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243" name="Google Shape;243;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245" name="Google Shape;245;p24">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 name="Google Shape;246;p2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47" name="Google Shape;247;p2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48" name="Google Shape;248;p2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249" name="Google Shape;249;p24"/>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0" name="Shape 250"/>
        <p:cNvGrpSpPr/>
        <p:nvPr/>
      </p:nvGrpSpPr>
      <p:grpSpPr>
        <a:xfrm>
          <a:off x="0" y="0"/>
          <a:ext cx="0" cy="0"/>
          <a:chOff x="0" y="0"/>
          <a:chExt cx="0" cy="0"/>
        </a:xfrm>
      </p:grpSpPr>
      <p:sp>
        <p:nvSpPr>
          <p:cNvPr id="251" name="Google Shape;251;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5"/>
          <p:cNvGrpSpPr/>
          <p:nvPr/>
        </p:nvGrpSpPr>
        <p:grpSpPr>
          <a:xfrm>
            <a:off x="679429" y="661106"/>
            <a:ext cx="745763" cy="45826"/>
            <a:chOff x="4580561" y="2589004"/>
            <a:chExt cx="1064464" cy="25200"/>
          </a:xfrm>
        </p:grpSpPr>
        <p:sp>
          <p:nvSpPr>
            <p:cNvPr id="253" name="Google Shape;253;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5"/>
          <p:cNvSpPr txBox="1"/>
          <p:nvPr>
            <p:ph type="title"/>
          </p:nvPr>
        </p:nvSpPr>
        <p:spPr>
          <a:xfrm>
            <a:off x="578488" y="78850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56" name="Google Shape;256;p25"/>
          <p:cNvSpPr txBox="1"/>
          <p:nvPr>
            <p:ph idx="1" type="body"/>
          </p:nvPr>
        </p:nvSpPr>
        <p:spPr>
          <a:xfrm>
            <a:off x="727713" y="1492350"/>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7" name="Google Shape;257;p25"/>
          <p:cNvSpPr txBox="1"/>
          <p:nvPr>
            <p:ph idx="2" type="body"/>
          </p:nvPr>
        </p:nvSpPr>
        <p:spPr>
          <a:xfrm>
            <a:off x="4641991" y="1492350"/>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8" name="Google Shape;258;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59" name="Google Shape;259;p2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5"/>
          <p:cNvGrpSpPr/>
          <p:nvPr/>
        </p:nvGrpSpPr>
        <p:grpSpPr>
          <a:xfrm>
            <a:off x="679429" y="661106"/>
            <a:ext cx="745763" cy="45826"/>
            <a:chOff x="4580561" y="2589004"/>
            <a:chExt cx="1064464" cy="25200"/>
          </a:xfrm>
        </p:grpSpPr>
        <p:sp>
          <p:nvSpPr>
            <p:cNvPr id="261" name="Google Shape;261;p25"/>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5"/>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Date</a:t>
            </a:r>
            <a:endParaRPr b="1" sz="600">
              <a:latin typeface="Raleway"/>
              <a:ea typeface="Raleway"/>
              <a:cs typeface="Raleway"/>
              <a:sym typeface="Raleway"/>
            </a:endParaRPr>
          </a:p>
        </p:txBody>
      </p:sp>
      <p:pic>
        <p:nvPicPr>
          <p:cNvPr id="264" name="Google Shape;264;p25"/>
          <p:cNvPicPr preferRelativeResize="0"/>
          <p:nvPr/>
        </p:nvPicPr>
        <p:blipFill>
          <a:blip r:embed="rId2">
            <a:alphaModFix/>
          </a:blip>
          <a:stretch>
            <a:fillRect/>
          </a:stretch>
        </p:blipFill>
        <p:spPr>
          <a:xfrm>
            <a:off x="3765784" y="19544"/>
            <a:ext cx="1313820" cy="39360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5" name="Shape 265"/>
        <p:cNvGrpSpPr/>
        <p:nvPr/>
      </p:nvGrpSpPr>
      <p:grpSpPr>
        <a:xfrm>
          <a:off x="0" y="0"/>
          <a:ext cx="0" cy="0"/>
          <a:chOff x="0" y="0"/>
          <a:chExt cx="0" cy="0"/>
        </a:xfrm>
      </p:grpSpPr>
      <p:sp>
        <p:nvSpPr>
          <p:cNvPr id="266" name="Google Shape;266;p2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6"/>
          <p:cNvGrpSpPr/>
          <p:nvPr/>
        </p:nvGrpSpPr>
        <p:grpSpPr>
          <a:xfrm>
            <a:off x="679417" y="819031"/>
            <a:ext cx="745763" cy="45826"/>
            <a:chOff x="4580561" y="2589004"/>
            <a:chExt cx="1064464" cy="25200"/>
          </a:xfrm>
        </p:grpSpPr>
        <p:sp>
          <p:nvSpPr>
            <p:cNvPr id="268" name="Google Shape;268;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6"/>
          <p:cNvSpPr txBox="1"/>
          <p:nvPr>
            <p:ph type="title"/>
          </p:nvPr>
        </p:nvSpPr>
        <p:spPr>
          <a:xfrm>
            <a:off x="578475" y="946425"/>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71" name="Google Shape;271;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2" name="Google Shape;272;p2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6"/>
          <p:cNvGrpSpPr/>
          <p:nvPr/>
        </p:nvGrpSpPr>
        <p:grpSpPr>
          <a:xfrm>
            <a:off x="679417" y="819031"/>
            <a:ext cx="745763" cy="45826"/>
            <a:chOff x="4580561" y="2589004"/>
            <a:chExt cx="1064464" cy="25200"/>
          </a:xfrm>
        </p:grpSpPr>
        <p:sp>
          <p:nvSpPr>
            <p:cNvPr id="274" name="Google Shape;274;p26"/>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06-03-22</a:t>
            </a:r>
            <a:endParaRPr sz="600">
              <a:latin typeface="Raleway"/>
              <a:ea typeface="Raleway"/>
              <a:cs typeface="Raleway"/>
              <a:sym typeface="Raleway"/>
            </a:endParaRPr>
          </a:p>
        </p:txBody>
      </p:sp>
      <p:pic>
        <p:nvPicPr>
          <p:cNvPr id="277" name="Google Shape;277;p26"/>
          <p:cNvPicPr preferRelativeResize="0"/>
          <p:nvPr/>
        </p:nvPicPr>
        <p:blipFill>
          <a:blip r:embed="rId2">
            <a:alphaModFix/>
          </a:blip>
          <a:stretch>
            <a:fillRect/>
          </a:stretch>
        </p:blipFill>
        <p:spPr>
          <a:xfrm>
            <a:off x="3765784" y="19544"/>
            <a:ext cx="1313820" cy="393602"/>
          </a:xfrm>
          <a:prstGeom prst="rect">
            <a:avLst/>
          </a:prstGeom>
          <a:noFill/>
          <a:ln>
            <a:noFill/>
          </a:ln>
        </p:spPr>
      </p:pic>
      <p:sp>
        <p:nvSpPr>
          <p:cNvPr id="278" name="Google Shape;278;p26"/>
          <p:cNvSpPr txBox="1"/>
          <p:nvPr/>
        </p:nvSpPr>
        <p:spPr>
          <a:xfrm>
            <a:off x="7590000" y="108000"/>
            <a:ext cx="1374000" cy="276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600">
                <a:latin typeface="Raleway"/>
                <a:ea typeface="Raleway"/>
                <a:cs typeface="Raleway"/>
                <a:sym typeface="Raleway"/>
              </a:rPr>
              <a:t>Social media marketing strategy </a:t>
            </a:r>
            <a:endParaRPr sz="600">
              <a:latin typeface="Raleway"/>
              <a:ea typeface="Raleway"/>
              <a:cs typeface="Raleway"/>
              <a:sym typeface="Raleway"/>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 name="Shape 279"/>
        <p:cNvGrpSpPr/>
        <p:nvPr/>
      </p:nvGrpSpPr>
      <p:grpSpPr>
        <a:xfrm>
          <a:off x="0" y="0"/>
          <a:ext cx="0" cy="0"/>
          <a:chOff x="0" y="0"/>
          <a:chExt cx="0" cy="0"/>
        </a:xfrm>
      </p:grpSpPr>
      <p:sp>
        <p:nvSpPr>
          <p:cNvPr id="280" name="Google Shape;280;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7"/>
          <p:cNvGrpSpPr/>
          <p:nvPr/>
        </p:nvGrpSpPr>
        <p:grpSpPr>
          <a:xfrm>
            <a:off x="751442" y="740056"/>
            <a:ext cx="745763" cy="45826"/>
            <a:chOff x="4580561" y="2589004"/>
            <a:chExt cx="1064464" cy="25200"/>
          </a:xfrm>
        </p:grpSpPr>
        <p:sp>
          <p:nvSpPr>
            <p:cNvPr id="282" name="Google Shape;282;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7"/>
          <p:cNvSpPr txBox="1"/>
          <p:nvPr>
            <p:ph type="title"/>
          </p:nvPr>
        </p:nvSpPr>
        <p:spPr>
          <a:xfrm>
            <a:off x="651050" y="8674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85" name="Google Shape;285;p27"/>
          <p:cNvSpPr txBox="1"/>
          <p:nvPr>
            <p:ph idx="1" type="body"/>
          </p:nvPr>
        </p:nvSpPr>
        <p:spPr>
          <a:xfrm>
            <a:off x="642275" y="23305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86" name="Google Shape;28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7" name="Google Shape;287;p2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7"/>
          <p:cNvGrpSpPr/>
          <p:nvPr/>
        </p:nvGrpSpPr>
        <p:grpSpPr>
          <a:xfrm>
            <a:off x="751442" y="740056"/>
            <a:ext cx="745763" cy="45826"/>
            <a:chOff x="4580561" y="2589004"/>
            <a:chExt cx="1064464" cy="25200"/>
          </a:xfrm>
        </p:grpSpPr>
        <p:sp>
          <p:nvSpPr>
            <p:cNvPr id="289" name="Google Shape;289;p27"/>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06-03-22</a:t>
            </a:r>
            <a:endParaRPr b="1" sz="600">
              <a:latin typeface="Raleway"/>
              <a:ea typeface="Raleway"/>
              <a:cs typeface="Raleway"/>
              <a:sym typeface="Raleway"/>
            </a:endParaRPr>
          </a:p>
        </p:txBody>
      </p:sp>
      <p:pic>
        <p:nvPicPr>
          <p:cNvPr id="292" name="Google Shape;292;p27"/>
          <p:cNvPicPr preferRelativeResize="0"/>
          <p:nvPr/>
        </p:nvPicPr>
        <p:blipFill>
          <a:blip r:embed="rId2">
            <a:alphaModFix/>
          </a:blip>
          <a:stretch>
            <a:fillRect/>
          </a:stretch>
        </p:blipFill>
        <p:spPr>
          <a:xfrm>
            <a:off x="3765784" y="19544"/>
            <a:ext cx="1313820" cy="393602"/>
          </a:xfrm>
          <a:prstGeom prst="rect">
            <a:avLst/>
          </a:prstGeom>
          <a:noFill/>
          <a:ln>
            <a:noFill/>
          </a:ln>
        </p:spPr>
      </p:pic>
      <p:sp>
        <p:nvSpPr>
          <p:cNvPr id="293" name="Google Shape;293;p27"/>
          <p:cNvSpPr txBox="1"/>
          <p:nvPr/>
        </p:nvSpPr>
        <p:spPr>
          <a:xfrm>
            <a:off x="7285500" y="108000"/>
            <a:ext cx="1795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Raleway"/>
                <a:ea typeface="Raleway"/>
                <a:cs typeface="Raleway"/>
                <a:sym typeface="Raleway"/>
              </a:rPr>
              <a:t>Social media </a:t>
            </a:r>
            <a:r>
              <a:rPr lang="en-GB" sz="800">
                <a:latin typeface="Raleway"/>
                <a:ea typeface="Raleway"/>
                <a:cs typeface="Raleway"/>
                <a:sym typeface="Raleway"/>
              </a:rPr>
              <a:t>marketing</a:t>
            </a:r>
            <a:r>
              <a:rPr lang="en-GB" sz="800">
                <a:latin typeface="Raleway"/>
                <a:ea typeface="Raleway"/>
                <a:cs typeface="Raleway"/>
                <a:sym typeface="Raleway"/>
              </a:rPr>
              <a:t> </a:t>
            </a:r>
            <a:r>
              <a:rPr lang="en-GB" sz="800">
                <a:latin typeface="Raleway"/>
                <a:ea typeface="Raleway"/>
                <a:cs typeface="Raleway"/>
                <a:sym typeface="Raleway"/>
              </a:rPr>
              <a:t>strategy</a:t>
            </a:r>
            <a:r>
              <a:rPr lang="en-GB" sz="800">
                <a:latin typeface="Raleway"/>
                <a:ea typeface="Raleway"/>
                <a:cs typeface="Raleway"/>
                <a:sym typeface="Raleway"/>
              </a:rPr>
              <a:t> </a:t>
            </a:r>
            <a:endParaRPr sz="800">
              <a:latin typeface="Raleway"/>
              <a:ea typeface="Raleway"/>
              <a:cs typeface="Raleway"/>
              <a:sym typeface="Raleway"/>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94" name="Shape 294"/>
        <p:cNvGrpSpPr/>
        <p:nvPr/>
      </p:nvGrpSpPr>
      <p:grpSpPr>
        <a:xfrm>
          <a:off x="0" y="0"/>
          <a:ext cx="0" cy="0"/>
          <a:chOff x="0" y="0"/>
          <a:chExt cx="0" cy="0"/>
        </a:xfrm>
      </p:grpSpPr>
      <p:grpSp>
        <p:nvGrpSpPr>
          <p:cNvPr id="295" name="Google Shape;295;p28"/>
          <p:cNvGrpSpPr/>
          <p:nvPr/>
        </p:nvGrpSpPr>
        <p:grpSpPr>
          <a:xfrm>
            <a:off x="830392" y="4169130"/>
            <a:ext cx="745763" cy="45826"/>
            <a:chOff x="4580561" y="2589004"/>
            <a:chExt cx="1064464" cy="25200"/>
          </a:xfrm>
        </p:grpSpPr>
        <p:sp>
          <p:nvSpPr>
            <p:cNvPr id="296" name="Google Shape;296;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9" name="Google Shape;299;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00" name="Google Shape;300;p28">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28">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2" name="Google Shape;302;p28">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3" name="Google Shape;303;p28">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4" name="Shape 304"/>
        <p:cNvGrpSpPr/>
        <p:nvPr/>
      </p:nvGrpSpPr>
      <p:grpSpPr>
        <a:xfrm>
          <a:off x="0" y="0"/>
          <a:ext cx="0" cy="0"/>
          <a:chOff x="0" y="0"/>
          <a:chExt cx="0" cy="0"/>
        </a:xfrm>
      </p:grpSpPr>
      <p:sp>
        <p:nvSpPr>
          <p:cNvPr id="305" name="Google Shape;305;p2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txBox="1"/>
          <p:nvPr>
            <p:ph type="title"/>
          </p:nvPr>
        </p:nvSpPr>
        <p:spPr>
          <a:xfrm>
            <a:off x="635550" y="1213638"/>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Lato"/>
              <a:buNone/>
              <a:defRPr sz="2600">
                <a:solidFill>
                  <a:schemeClr val="dk2"/>
                </a:solidFill>
                <a:latin typeface="Lato"/>
                <a:ea typeface="Lato"/>
                <a:cs typeface="Lato"/>
                <a:sym typeface="Lato"/>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07" name="Google Shape;307;p29"/>
          <p:cNvSpPr txBox="1"/>
          <p:nvPr>
            <p:ph idx="1" type="subTitle"/>
          </p:nvPr>
        </p:nvSpPr>
        <p:spPr>
          <a:xfrm>
            <a:off x="633025" y="3019463"/>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08" name="Google Shape;308;p29"/>
          <p:cNvSpPr txBox="1"/>
          <p:nvPr>
            <p:ph idx="2" type="body"/>
          </p:nvPr>
        </p:nvSpPr>
        <p:spPr>
          <a:xfrm>
            <a:off x="5161900" y="980400"/>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9" name="Google Shape;309;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10" name="Google Shape;310;p29">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9"/>
          <p:cNvGrpSpPr/>
          <p:nvPr/>
        </p:nvGrpSpPr>
        <p:grpSpPr>
          <a:xfrm>
            <a:off x="738467" y="1049193"/>
            <a:ext cx="745763" cy="45826"/>
            <a:chOff x="4580561" y="2589004"/>
            <a:chExt cx="1064464" cy="25200"/>
          </a:xfrm>
        </p:grpSpPr>
        <p:sp>
          <p:nvSpPr>
            <p:cNvPr id="312" name="Google Shape;312;p29"/>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4" name="Shape 314"/>
        <p:cNvGrpSpPr/>
        <p:nvPr/>
      </p:nvGrpSpPr>
      <p:grpSpPr>
        <a:xfrm>
          <a:off x="0" y="0"/>
          <a:ext cx="0" cy="0"/>
          <a:chOff x="0" y="0"/>
          <a:chExt cx="0" cy="0"/>
        </a:xfrm>
      </p:grpSpPr>
      <p:sp>
        <p:nvSpPr>
          <p:cNvPr id="315" name="Google Shape;315;p3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316" name="Google Shape;316;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17" name="Google Shape;317;p30">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 name="Google Shape;318;p3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9" name="Google Shape;319;p3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0" name="Google Shape;320;p3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321" name="Shape 321"/>
        <p:cNvGrpSpPr/>
        <p:nvPr/>
      </p:nvGrpSpPr>
      <p:grpSpPr>
        <a:xfrm>
          <a:off x="0" y="0"/>
          <a:ext cx="0" cy="0"/>
          <a:chOff x="0" y="0"/>
          <a:chExt cx="0" cy="0"/>
        </a:xfrm>
      </p:grpSpPr>
      <p:grpSp>
        <p:nvGrpSpPr>
          <p:cNvPr id="322" name="Google Shape;322;p31"/>
          <p:cNvGrpSpPr/>
          <p:nvPr/>
        </p:nvGrpSpPr>
        <p:grpSpPr>
          <a:xfrm>
            <a:off x="830392" y="4169130"/>
            <a:ext cx="745763" cy="45826"/>
            <a:chOff x="4580561" y="2589004"/>
            <a:chExt cx="1064464" cy="25200"/>
          </a:xfrm>
        </p:grpSpPr>
        <p:sp>
          <p:nvSpPr>
            <p:cNvPr id="323" name="Google Shape;323;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326" name="Google Shape;326;p3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327" name="Google Shape;327;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28" name="Google Shape;328;p31">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3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30" name="Google Shape;330;p3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31" name="Google Shape;331;p3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2" name="Shape 332"/>
        <p:cNvGrpSpPr/>
        <p:nvPr/>
      </p:nvGrpSpPr>
      <p:grpSpPr>
        <a:xfrm>
          <a:off x="0" y="0"/>
          <a:ext cx="0" cy="0"/>
          <a:chOff x="0" y="0"/>
          <a:chExt cx="0" cy="0"/>
        </a:xfrm>
      </p:grpSpPr>
      <p:sp>
        <p:nvSpPr>
          <p:cNvPr id="333" name="Google Shape;333;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34" name="Google Shape;334;p3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3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6" name="Google Shape;336;p3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7" name="Google Shape;337;p3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338" name="Shape 338"/>
        <p:cNvGrpSpPr/>
        <p:nvPr/>
      </p:nvGrpSpPr>
      <p:grpSpPr>
        <a:xfrm>
          <a:off x="0" y="0"/>
          <a:ext cx="0" cy="0"/>
          <a:chOff x="0" y="0"/>
          <a:chExt cx="0" cy="0"/>
        </a:xfrm>
      </p:grpSpPr>
      <p:sp>
        <p:nvSpPr>
          <p:cNvPr id="339" name="Google Shape;339;p33"/>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340" name="Google Shape;340;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41" name="Google Shape;341;p3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342" name="Google Shape;342;p3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343" name="Google Shape;343;p3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344" name="Shape 344"/>
        <p:cNvGrpSpPr/>
        <p:nvPr/>
      </p:nvGrpSpPr>
      <p:grpSpPr>
        <a:xfrm>
          <a:off x="0" y="0"/>
          <a:ext cx="0" cy="0"/>
          <a:chOff x="0" y="0"/>
          <a:chExt cx="0" cy="0"/>
        </a:xfrm>
      </p:grpSpPr>
      <p:grpSp>
        <p:nvGrpSpPr>
          <p:cNvPr id="345" name="Google Shape;345;p34"/>
          <p:cNvGrpSpPr/>
          <p:nvPr/>
        </p:nvGrpSpPr>
        <p:grpSpPr>
          <a:xfrm>
            <a:off x="830392" y="1191256"/>
            <a:ext cx="745763" cy="45826"/>
            <a:chOff x="4580561" y="2589004"/>
            <a:chExt cx="1064464" cy="25200"/>
          </a:xfrm>
        </p:grpSpPr>
        <p:sp>
          <p:nvSpPr>
            <p:cNvPr id="346" name="Google Shape;346;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49" name="Google Shape;349;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50" name="Google Shape;350;p3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3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52" name="Google Shape;352;p3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53" name="Google Shape;353;p3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grpSp>
        <p:nvGrpSpPr>
          <p:cNvPr id="354" name="Google Shape;354;p34"/>
          <p:cNvGrpSpPr/>
          <p:nvPr/>
        </p:nvGrpSpPr>
        <p:grpSpPr>
          <a:xfrm>
            <a:off x="830392" y="1191256"/>
            <a:ext cx="745763" cy="45826"/>
            <a:chOff x="4580561" y="2589004"/>
            <a:chExt cx="1064464" cy="25200"/>
          </a:xfrm>
        </p:grpSpPr>
        <p:sp>
          <p:nvSpPr>
            <p:cNvPr id="355" name="Google Shape;355;p34"/>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729442" y="639181"/>
            <a:ext cx="745763" cy="45826"/>
            <a:chOff x="4580561" y="2589004"/>
            <a:chExt cx="1064464" cy="25200"/>
          </a:xfrm>
        </p:grpSpPr>
        <p:sp>
          <p:nvSpPr>
            <p:cNvPr id="47" name="Google Shape;47;p5"/>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7650" y="79550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Font typeface="Lato Light"/>
              <a:buNone/>
              <a:defRPr b="0" sz="2600">
                <a:solidFill>
                  <a:schemeClr val="dk2"/>
                </a:solidFill>
                <a:latin typeface="Lato Light"/>
                <a:ea typeface="Lato Light"/>
                <a:cs typeface="Lato Light"/>
                <a:sym typeface="Lato Light"/>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5"/>
          <p:cNvPicPr preferRelativeResize="0"/>
          <p:nvPr/>
        </p:nvPicPr>
        <p:blipFill>
          <a:blip r:embed="rId2">
            <a:alphaModFix/>
          </a:blip>
          <a:stretch>
            <a:fillRect/>
          </a:stretch>
        </p:blipFill>
        <p:spPr>
          <a:xfrm>
            <a:off x="3765784" y="19544"/>
            <a:ext cx="1313820" cy="393602"/>
          </a:xfrm>
          <a:prstGeom prst="rect">
            <a:avLst/>
          </a:prstGeom>
          <a:noFill/>
          <a:ln>
            <a:noFill/>
          </a:ln>
        </p:spPr>
      </p:pic>
      <p:sp>
        <p:nvSpPr>
          <p:cNvPr id="54" name="Google Shape;54;p5"/>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06.03.22</a:t>
            </a:r>
            <a:endParaRPr b="1" sz="600">
              <a:latin typeface="Raleway"/>
              <a:ea typeface="Raleway"/>
              <a:cs typeface="Raleway"/>
              <a:sym typeface="Raleway"/>
            </a:endParaRPr>
          </a:p>
        </p:txBody>
      </p:sp>
      <p:sp>
        <p:nvSpPr>
          <p:cNvPr id="55" name="Google Shape;55;p5"/>
          <p:cNvSpPr txBox="1"/>
          <p:nvPr/>
        </p:nvSpPr>
        <p:spPr>
          <a:xfrm>
            <a:off x="7262987" y="78500"/>
            <a:ext cx="1656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Social Media </a:t>
            </a:r>
            <a:r>
              <a:rPr lang="en-GB" sz="600">
                <a:latin typeface="Raleway"/>
                <a:ea typeface="Raleway"/>
                <a:cs typeface="Raleway"/>
                <a:sym typeface="Raleway"/>
              </a:rPr>
              <a:t>Marketing</a:t>
            </a:r>
            <a:r>
              <a:rPr lang="en-GB" sz="600">
                <a:latin typeface="Raleway"/>
                <a:ea typeface="Raleway"/>
                <a:cs typeface="Raleway"/>
                <a:sym typeface="Raleway"/>
              </a:rPr>
              <a:t> </a:t>
            </a:r>
            <a:r>
              <a:rPr lang="en-GB" sz="600">
                <a:latin typeface="Raleway"/>
                <a:ea typeface="Raleway"/>
                <a:cs typeface="Raleway"/>
                <a:sym typeface="Raleway"/>
              </a:rPr>
              <a:t>Strategy</a:t>
            </a:r>
            <a:r>
              <a:rPr lang="en-GB" sz="600">
                <a:latin typeface="Raleway"/>
                <a:ea typeface="Raleway"/>
                <a:cs typeface="Raleway"/>
                <a:sym typeface="Raleway"/>
              </a:rPr>
              <a:t> </a:t>
            </a:r>
            <a:endParaRPr b="1" sz="600">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Date</a:t>
            </a:r>
            <a:endParaRPr b="1" sz="600">
              <a:latin typeface="Raleway"/>
              <a:ea typeface="Raleway"/>
              <a:cs typeface="Raleway"/>
              <a:sym typeface="Raleway"/>
            </a:endParaRPr>
          </a:p>
        </p:txBody>
      </p:sp>
      <p:pic>
        <p:nvPicPr>
          <p:cNvPr id="65" name="Google Shape;65;p6"/>
          <p:cNvPicPr preferRelativeResize="0"/>
          <p:nvPr/>
        </p:nvPicPr>
        <p:blipFill>
          <a:blip r:embed="rId2">
            <a:alphaModFix/>
          </a:blip>
          <a:stretch>
            <a:fillRect/>
          </a:stretch>
        </p:blipFill>
        <p:spPr>
          <a:xfrm>
            <a:off x="3765784" y="19544"/>
            <a:ext cx="1313820" cy="39360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6" name="Shape 66"/>
        <p:cNvGrpSpPr/>
        <p:nvPr/>
      </p:nvGrpSpPr>
      <p:grpSpPr>
        <a:xfrm>
          <a:off x="0" y="0"/>
          <a:ext cx="0" cy="0"/>
          <a:chOff x="0" y="0"/>
          <a:chExt cx="0" cy="0"/>
        </a:xfrm>
      </p:grpSpPr>
      <p:pic>
        <p:nvPicPr>
          <p:cNvPr descr="shutterstock_31891705.jpg" id="67" name="Google Shape;67;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8" name="Google Shape;68;p7"/>
          <p:cNvSpPr/>
          <p:nvPr/>
        </p:nvSpPr>
        <p:spPr>
          <a:xfrm>
            <a:off x="0" y="0"/>
            <a:ext cx="9144000" cy="48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69" name="Google Shape;69;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pic>
        <p:nvPicPr>
          <p:cNvPr id="71" name="Google Shape;71;p7"/>
          <p:cNvPicPr preferRelativeResize="0"/>
          <p:nvPr/>
        </p:nvPicPr>
        <p:blipFill>
          <a:blip r:embed="rId3">
            <a:alphaModFix/>
          </a:blip>
          <a:stretch>
            <a:fillRect/>
          </a:stretch>
        </p:blipFill>
        <p:spPr>
          <a:xfrm>
            <a:off x="3852963" y="4817938"/>
            <a:ext cx="1438078" cy="257425"/>
          </a:xfrm>
          <a:prstGeom prst="rect">
            <a:avLst/>
          </a:prstGeom>
          <a:noFill/>
          <a:ln>
            <a:noFill/>
          </a:ln>
        </p:spPr>
      </p:pic>
      <p:sp>
        <p:nvSpPr>
          <p:cNvPr id="72" name="Google Shape;72;p7"/>
          <p:cNvSpPr txBox="1"/>
          <p:nvPr/>
        </p:nvSpPr>
        <p:spPr>
          <a:xfrm>
            <a:off x="7481826" y="78500"/>
            <a:ext cx="1438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Social Media  Marketing </a:t>
            </a:r>
            <a:r>
              <a:rPr lang="en-GB" sz="600">
                <a:latin typeface="Raleway"/>
                <a:ea typeface="Raleway"/>
                <a:cs typeface="Raleway"/>
                <a:sym typeface="Raleway"/>
              </a:rPr>
              <a:t>strategy</a:t>
            </a:r>
            <a:r>
              <a:rPr lang="en-GB" sz="600">
                <a:latin typeface="Raleway"/>
                <a:ea typeface="Raleway"/>
                <a:cs typeface="Raleway"/>
                <a:sym typeface="Raleway"/>
              </a:rPr>
              <a:t> </a:t>
            </a:r>
            <a:endParaRPr b="1" sz="600">
              <a:latin typeface="Raleway"/>
              <a:ea typeface="Raleway"/>
              <a:cs typeface="Raleway"/>
              <a:sym typeface="Raleway"/>
            </a:endParaRPr>
          </a:p>
        </p:txBody>
      </p:sp>
      <p:sp>
        <p:nvSpPr>
          <p:cNvPr id="73" name="Google Shape;73;p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06-03-22</a:t>
            </a:r>
            <a:endParaRPr b="1" sz="600">
              <a:latin typeface="Raleway"/>
              <a:ea typeface="Raleway"/>
              <a:cs typeface="Raleway"/>
              <a:sym typeface="Raleway"/>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8"/>
          <p:cNvGrpSpPr/>
          <p:nvPr/>
        </p:nvGrpSpPr>
        <p:grpSpPr>
          <a:xfrm>
            <a:off x="679429" y="661106"/>
            <a:ext cx="745763" cy="45826"/>
            <a:chOff x="4580561" y="2589004"/>
            <a:chExt cx="1064464" cy="25200"/>
          </a:xfrm>
        </p:grpSpPr>
        <p:sp>
          <p:nvSpPr>
            <p:cNvPr id="77" name="Google Shape;77;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8"/>
          <p:cNvSpPr txBox="1"/>
          <p:nvPr>
            <p:ph type="title"/>
          </p:nvPr>
        </p:nvSpPr>
        <p:spPr>
          <a:xfrm>
            <a:off x="578488" y="78850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0" name="Google Shape;80;p8"/>
          <p:cNvSpPr txBox="1"/>
          <p:nvPr>
            <p:ph idx="1" type="body"/>
          </p:nvPr>
        </p:nvSpPr>
        <p:spPr>
          <a:xfrm>
            <a:off x="727713" y="1492350"/>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2" type="body"/>
          </p:nvPr>
        </p:nvSpPr>
        <p:spPr>
          <a:xfrm>
            <a:off x="4641991" y="1492350"/>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2" name="Google Shape;82;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8"/>
          <p:cNvGrpSpPr/>
          <p:nvPr/>
        </p:nvGrpSpPr>
        <p:grpSpPr>
          <a:xfrm>
            <a:off x="679429" y="661106"/>
            <a:ext cx="745763" cy="45826"/>
            <a:chOff x="4580561" y="2589004"/>
            <a:chExt cx="1064464" cy="25200"/>
          </a:xfrm>
        </p:grpSpPr>
        <p:sp>
          <p:nvSpPr>
            <p:cNvPr id="85" name="Google Shape;85;p8"/>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Date</a:t>
            </a:r>
            <a:endParaRPr b="1" sz="600">
              <a:latin typeface="Raleway"/>
              <a:ea typeface="Raleway"/>
              <a:cs typeface="Raleway"/>
              <a:sym typeface="Raleway"/>
            </a:endParaRPr>
          </a:p>
        </p:txBody>
      </p:sp>
      <p:pic>
        <p:nvPicPr>
          <p:cNvPr id="88" name="Google Shape;88;p8"/>
          <p:cNvPicPr preferRelativeResize="0"/>
          <p:nvPr/>
        </p:nvPicPr>
        <p:blipFill>
          <a:blip r:embed="rId2">
            <a:alphaModFix/>
          </a:blip>
          <a:stretch>
            <a:fillRect/>
          </a:stretch>
        </p:blipFill>
        <p:spPr>
          <a:xfrm>
            <a:off x="3765784" y="19544"/>
            <a:ext cx="1313820" cy="3936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9"/>
          <p:cNvGrpSpPr/>
          <p:nvPr/>
        </p:nvGrpSpPr>
        <p:grpSpPr>
          <a:xfrm>
            <a:off x="679417" y="819031"/>
            <a:ext cx="745763" cy="45826"/>
            <a:chOff x="4580561" y="2589004"/>
            <a:chExt cx="1064464" cy="25200"/>
          </a:xfrm>
        </p:grpSpPr>
        <p:sp>
          <p:nvSpPr>
            <p:cNvPr id="92" name="Google Shape;92;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9"/>
          <p:cNvSpPr txBox="1"/>
          <p:nvPr>
            <p:ph type="title"/>
          </p:nvPr>
        </p:nvSpPr>
        <p:spPr>
          <a:xfrm>
            <a:off x="578475" y="946425"/>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5" name="Google Shape;95;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6" name="Google Shape;96;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9"/>
          <p:cNvGrpSpPr/>
          <p:nvPr/>
        </p:nvGrpSpPr>
        <p:grpSpPr>
          <a:xfrm>
            <a:off x="679417" y="819031"/>
            <a:ext cx="745763" cy="45826"/>
            <a:chOff x="4580561" y="2589004"/>
            <a:chExt cx="1064464" cy="25200"/>
          </a:xfrm>
        </p:grpSpPr>
        <p:sp>
          <p:nvSpPr>
            <p:cNvPr id="98" name="Google Shape;98;p9"/>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 name="Google Shape;100;p9"/>
          <p:cNvPicPr preferRelativeResize="0"/>
          <p:nvPr/>
        </p:nvPicPr>
        <p:blipFill>
          <a:blip r:embed="rId2">
            <a:alphaModFix/>
          </a:blip>
          <a:stretch>
            <a:fillRect/>
          </a:stretch>
        </p:blipFill>
        <p:spPr>
          <a:xfrm>
            <a:off x="3765784" y="19544"/>
            <a:ext cx="1313820" cy="393602"/>
          </a:xfrm>
          <a:prstGeom prst="rect">
            <a:avLst/>
          </a:prstGeom>
          <a:noFill/>
          <a:ln>
            <a:noFill/>
          </a:ln>
        </p:spPr>
      </p:pic>
      <p:sp>
        <p:nvSpPr>
          <p:cNvPr id="101" name="Google Shape;101;p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02.03.19</a:t>
            </a:r>
            <a:endParaRPr b="1" sz="600">
              <a:latin typeface="Raleway"/>
              <a:ea typeface="Raleway"/>
              <a:cs typeface="Raleway"/>
              <a:sym typeface="Raleway"/>
            </a:endParaRPr>
          </a:p>
        </p:txBody>
      </p:sp>
      <p:sp>
        <p:nvSpPr>
          <p:cNvPr id="102" name="Google Shape;102;p9"/>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Project Name</a:t>
            </a:r>
            <a:endParaRPr b="1" sz="600">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10"/>
          <p:cNvGrpSpPr/>
          <p:nvPr/>
        </p:nvGrpSpPr>
        <p:grpSpPr>
          <a:xfrm>
            <a:off x="751442" y="740056"/>
            <a:ext cx="745763" cy="45826"/>
            <a:chOff x="4580561" y="2589004"/>
            <a:chExt cx="1064464" cy="25200"/>
          </a:xfrm>
        </p:grpSpPr>
        <p:sp>
          <p:nvSpPr>
            <p:cNvPr id="106" name="Google Shape;106;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0"/>
          <p:cNvSpPr txBox="1"/>
          <p:nvPr>
            <p:ph type="title"/>
          </p:nvPr>
        </p:nvSpPr>
        <p:spPr>
          <a:xfrm>
            <a:off x="651050" y="8674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9" name="Google Shape;109;p10"/>
          <p:cNvSpPr txBox="1"/>
          <p:nvPr>
            <p:ph idx="1" type="body"/>
          </p:nvPr>
        </p:nvSpPr>
        <p:spPr>
          <a:xfrm>
            <a:off x="642275" y="23305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0" name="Google Shape;110;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0"/>
          <p:cNvGrpSpPr/>
          <p:nvPr/>
        </p:nvGrpSpPr>
        <p:grpSpPr>
          <a:xfrm>
            <a:off x="751442" y="740056"/>
            <a:ext cx="745763" cy="45826"/>
            <a:chOff x="4580561" y="2589004"/>
            <a:chExt cx="1064464" cy="25200"/>
          </a:xfrm>
        </p:grpSpPr>
        <p:sp>
          <p:nvSpPr>
            <p:cNvPr id="113" name="Google Shape;113;p10"/>
            <p:cNvSpPr/>
            <p:nvPr/>
          </p:nvSpPr>
          <p:spPr>
            <a:xfrm rot="-5400000">
              <a:off x="5366325" y="2335504"/>
              <a:ext cx="25200" cy="532200"/>
            </a:xfrm>
            <a:prstGeom prst="rect">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rot="-5400000">
              <a:off x="4836311" y="2333254"/>
              <a:ext cx="25200" cy="536700"/>
            </a:xfrm>
            <a:prstGeom prst="rect">
              <a:avLst/>
            </a:prstGeom>
            <a:solidFill>
              <a:srgbClr val="01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 name="Google Shape;115;p10"/>
          <p:cNvPicPr preferRelativeResize="0"/>
          <p:nvPr/>
        </p:nvPicPr>
        <p:blipFill>
          <a:blip r:embed="rId2">
            <a:alphaModFix/>
          </a:blip>
          <a:stretch>
            <a:fillRect/>
          </a:stretch>
        </p:blipFill>
        <p:spPr>
          <a:xfrm>
            <a:off x="3765784" y="19544"/>
            <a:ext cx="1313820" cy="393602"/>
          </a:xfrm>
          <a:prstGeom prst="rect">
            <a:avLst/>
          </a:prstGeom>
          <a:noFill/>
          <a:ln>
            <a:noFill/>
          </a:ln>
        </p:spPr>
      </p:pic>
      <p:sp>
        <p:nvSpPr>
          <p:cNvPr id="116" name="Google Shape;116;p10"/>
          <p:cNvSpPr txBox="1"/>
          <p:nvPr/>
        </p:nvSpPr>
        <p:spPr>
          <a:xfrm>
            <a:off x="7357488" y="78500"/>
            <a:ext cx="15624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Social Media Marketing </a:t>
            </a:r>
            <a:r>
              <a:rPr lang="en-GB" sz="600">
                <a:latin typeface="Raleway"/>
                <a:ea typeface="Raleway"/>
                <a:cs typeface="Raleway"/>
                <a:sym typeface="Raleway"/>
              </a:rPr>
              <a:t>Strategy</a:t>
            </a:r>
            <a:r>
              <a:rPr lang="en-GB" sz="600">
                <a:latin typeface="Raleway"/>
                <a:ea typeface="Raleway"/>
                <a:cs typeface="Raleway"/>
                <a:sym typeface="Raleway"/>
              </a:rPr>
              <a:t> </a:t>
            </a:r>
            <a:endParaRPr b="1" sz="600">
              <a:latin typeface="Raleway"/>
              <a:ea typeface="Raleway"/>
              <a:cs typeface="Raleway"/>
              <a:sym typeface="Raleway"/>
            </a:endParaRPr>
          </a:p>
        </p:txBody>
      </p:sp>
      <p:sp>
        <p:nvSpPr>
          <p:cNvPr id="117" name="Google Shape;117;p10"/>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06-03-22</a:t>
            </a:r>
            <a:endParaRPr b="1" sz="600">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Lato"/>
              <a:buNone/>
              <a:defRPr b="1" sz="2800">
                <a:latin typeface="Lato"/>
                <a:ea typeface="Lato"/>
                <a:cs typeface="Lato"/>
                <a:sym typeface="Lato"/>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81" name="Shape 181"/>
        <p:cNvGrpSpPr/>
        <p:nvPr/>
      </p:nvGrpSpPr>
      <p:grpSpPr>
        <a:xfrm>
          <a:off x="0" y="0"/>
          <a:ext cx="0" cy="0"/>
          <a:chOff x="0" y="0"/>
          <a:chExt cx="0" cy="0"/>
        </a:xfrm>
      </p:grpSpPr>
      <p:sp>
        <p:nvSpPr>
          <p:cNvPr id="182" name="Google Shape;18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Lato"/>
              <a:buNone/>
              <a:defRPr b="1" sz="2800">
                <a:latin typeface="Lato"/>
                <a:ea typeface="Lato"/>
                <a:cs typeface="Lato"/>
                <a:sym typeface="Lato"/>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183" name="Google Shape;18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84" name="Google Shape;184;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30.jp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6.jpg"/><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5.png"/><Relationship Id="rId7"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61.png"/><Relationship Id="rId9" Type="http://schemas.openxmlformats.org/officeDocument/2006/relationships/image" Target="../media/image49.png"/><Relationship Id="rId5" Type="http://schemas.openxmlformats.org/officeDocument/2006/relationships/image" Target="../media/image43.png"/><Relationship Id="rId6" Type="http://schemas.openxmlformats.org/officeDocument/2006/relationships/image" Target="../media/image47.png"/><Relationship Id="rId7" Type="http://schemas.openxmlformats.org/officeDocument/2006/relationships/image" Target="../media/image59.png"/><Relationship Id="rId8"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58.jpg"/><Relationship Id="rId4" Type="http://schemas.openxmlformats.org/officeDocument/2006/relationships/image" Target="../media/image17.png"/><Relationship Id="rId5" Type="http://schemas.openxmlformats.org/officeDocument/2006/relationships/image" Target="../media/image6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9.png"/><Relationship Id="rId5" Type="http://schemas.openxmlformats.org/officeDocument/2006/relationships/image" Target="../media/image66.png"/><Relationship Id="rId6" Type="http://schemas.openxmlformats.org/officeDocument/2006/relationships/image" Target="../media/image6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52.png"/><Relationship Id="rId9" Type="http://schemas.openxmlformats.org/officeDocument/2006/relationships/image" Target="../media/image60.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6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idx="1" type="subTitle"/>
          </p:nvPr>
        </p:nvSpPr>
        <p:spPr>
          <a:xfrm>
            <a:off x="643352" y="3591500"/>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400">
              <a:solidFill>
                <a:srgbClr val="FFFFFF"/>
              </a:solidFill>
            </a:endParaRPr>
          </a:p>
          <a:p>
            <a:pPr indent="0" lvl="0" marL="0" rtl="0" algn="ctr">
              <a:spcBef>
                <a:spcPts val="0"/>
              </a:spcBef>
              <a:spcAft>
                <a:spcPts val="0"/>
              </a:spcAft>
              <a:buNone/>
            </a:pPr>
            <a:r>
              <a:rPr lang="en-GB" sz="1400">
                <a:solidFill>
                  <a:srgbClr val="FFFFFF"/>
                </a:solidFill>
              </a:rPr>
              <a:t>03 </a:t>
            </a:r>
            <a:r>
              <a:rPr lang="en-GB" sz="1400">
                <a:solidFill>
                  <a:srgbClr val="FFFFFF"/>
                </a:solidFill>
              </a:rPr>
              <a:t> June 2022</a:t>
            </a:r>
            <a:endParaRPr sz="1400">
              <a:solidFill>
                <a:srgbClr val="FFFFFF"/>
              </a:solidFill>
            </a:endParaRPr>
          </a:p>
        </p:txBody>
      </p:sp>
      <p:pic>
        <p:nvPicPr>
          <p:cNvPr id="362" name="Google Shape;362;p35"/>
          <p:cNvPicPr preferRelativeResize="0"/>
          <p:nvPr/>
        </p:nvPicPr>
        <p:blipFill>
          <a:blip r:embed="rId3">
            <a:alphaModFix/>
          </a:blip>
          <a:stretch>
            <a:fillRect/>
          </a:stretch>
        </p:blipFill>
        <p:spPr>
          <a:xfrm>
            <a:off x="2994475" y="511589"/>
            <a:ext cx="3753746" cy="671976"/>
          </a:xfrm>
          <a:prstGeom prst="rect">
            <a:avLst/>
          </a:prstGeom>
          <a:noFill/>
          <a:ln>
            <a:noFill/>
          </a:ln>
        </p:spPr>
      </p:pic>
      <p:sp>
        <p:nvSpPr>
          <p:cNvPr id="363" name="Google Shape;363;p35"/>
          <p:cNvSpPr/>
          <p:nvPr/>
        </p:nvSpPr>
        <p:spPr>
          <a:xfrm>
            <a:off x="3384525" y="169825"/>
            <a:ext cx="1807500" cy="206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txBox="1"/>
          <p:nvPr/>
        </p:nvSpPr>
        <p:spPr>
          <a:xfrm>
            <a:off x="611500" y="2131150"/>
            <a:ext cx="53031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000">
                <a:solidFill>
                  <a:schemeClr val="lt1"/>
                </a:solidFill>
                <a:latin typeface="Lato"/>
                <a:ea typeface="Lato"/>
                <a:cs typeface="Lato"/>
                <a:sym typeface="Lato"/>
              </a:rPr>
              <a:t>Social Media Marketing Strategy</a:t>
            </a:r>
            <a:endParaRPr sz="4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4"/>
          <p:cNvSpPr txBox="1"/>
          <p:nvPr>
            <p:ph type="title"/>
          </p:nvPr>
        </p:nvSpPr>
        <p:spPr>
          <a:xfrm>
            <a:off x="578475" y="946425"/>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Average Engagement and Reach in a Day</a:t>
            </a:r>
            <a:endParaRPr sz="1000"/>
          </a:p>
        </p:txBody>
      </p:sp>
      <p:sp>
        <p:nvSpPr>
          <p:cNvPr id="463" name="Google Shape;463;p44"/>
          <p:cNvSpPr txBox="1"/>
          <p:nvPr/>
        </p:nvSpPr>
        <p:spPr>
          <a:xfrm>
            <a:off x="787440" y="1917453"/>
            <a:ext cx="6072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464" name="Google Shape;464;p44"/>
          <p:cNvSpPr txBox="1"/>
          <p:nvPr/>
        </p:nvSpPr>
        <p:spPr>
          <a:xfrm>
            <a:off x="876085" y="3338113"/>
            <a:ext cx="759600" cy="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latin typeface="Lato Light"/>
              <a:ea typeface="Lato Light"/>
              <a:cs typeface="Lato Light"/>
              <a:sym typeface="Lato Light"/>
            </a:endParaRPr>
          </a:p>
        </p:txBody>
      </p:sp>
      <p:pic>
        <p:nvPicPr>
          <p:cNvPr id="465" name="Google Shape;465;p44"/>
          <p:cNvPicPr preferRelativeResize="0"/>
          <p:nvPr/>
        </p:nvPicPr>
        <p:blipFill>
          <a:blip r:embed="rId3">
            <a:alphaModFix/>
          </a:blip>
          <a:stretch>
            <a:fillRect/>
          </a:stretch>
        </p:blipFill>
        <p:spPr>
          <a:xfrm>
            <a:off x="166650" y="1574400"/>
            <a:ext cx="8810700" cy="1767300"/>
          </a:xfrm>
          <a:prstGeom prst="rect">
            <a:avLst/>
          </a:prstGeom>
          <a:noFill/>
          <a:ln>
            <a:noFill/>
          </a:ln>
        </p:spPr>
      </p:pic>
      <p:pic>
        <p:nvPicPr>
          <p:cNvPr id="466" name="Google Shape;466;p44"/>
          <p:cNvPicPr preferRelativeResize="0"/>
          <p:nvPr/>
        </p:nvPicPr>
        <p:blipFill>
          <a:blip r:embed="rId4">
            <a:alphaModFix/>
          </a:blip>
          <a:stretch>
            <a:fillRect/>
          </a:stretch>
        </p:blipFill>
        <p:spPr>
          <a:xfrm>
            <a:off x="3441600" y="3715225"/>
            <a:ext cx="1962150" cy="70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5"/>
          <p:cNvSpPr txBox="1"/>
          <p:nvPr>
            <p:ph type="title"/>
          </p:nvPr>
        </p:nvSpPr>
        <p:spPr>
          <a:xfrm>
            <a:off x="578475" y="946425"/>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Comparing Reach and Engagement</a:t>
            </a:r>
            <a:endParaRPr sz="1000"/>
          </a:p>
        </p:txBody>
      </p:sp>
      <p:sp>
        <p:nvSpPr>
          <p:cNvPr id="472" name="Google Shape;472;p45"/>
          <p:cNvSpPr txBox="1"/>
          <p:nvPr/>
        </p:nvSpPr>
        <p:spPr>
          <a:xfrm>
            <a:off x="787440" y="1917453"/>
            <a:ext cx="6072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473" name="Google Shape;473;p45"/>
          <p:cNvSpPr txBox="1"/>
          <p:nvPr/>
        </p:nvSpPr>
        <p:spPr>
          <a:xfrm>
            <a:off x="876085" y="3338113"/>
            <a:ext cx="759600" cy="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latin typeface="Lato Light"/>
              <a:ea typeface="Lato Light"/>
              <a:cs typeface="Lato Light"/>
              <a:sym typeface="Lato Light"/>
            </a:endParaRPr>
          </a:p>
        </p:txBody>
      </p:sp>
      <p:pic>
        <p:nvPicPr>
          <p:cNvPr id="474" name="Google Shape;474;p45"/>
          <p:cNvPicPr preferRelativeResize="0"/>
          <p:nvPr/>
        </p:nvPicPr>
        <p:blipFill>
          <a:blip r:embed="rId3">
            <a:alphaModFix/>
          </a:blip>
          <a:stretch>
            <a:fillRect/>
          </a:stretch>
        </p:blipFill>
        <p:spPr>
          <a:xfrm>
            <a:off x="4833250" y="1580675"/>
            <a:ext cx="4188550" cy="3083301"/>
          </a:xfrm>
          <a:prstGeom prst="rect">
            <a:avLst/>
          </a:prstGeom>
          <a:noFill/>
          <a:ln>
            <a:noFill/>
          </a:ln>
        </p:spPr>
      </p:pic>
      <p:pic>
        <p:nvPicPr>
          <p:cNvPr id="475" name="Google Shape;475;p45"/>
          <p:cNvPicPr preferRelativeResize="0"/>
          <p:nvPr/>
        </p:nvPicPr>
        <p:blipFill>
          <a:blip r:embed="rId4">
            <a:alphaModFix/>
          </a:blip>
          <a:stretch>
            <a:fillRect/>
          </a:stretch>
        </p:blipFill>
        <p:spPr>
          <a:xfrm>
            <a:off x="213700" y="1481625"/>
            <a:ext cx="4259251" cy="311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6"/>
          <p:cNvSpPr txBox="1"/>
          <p:nvPr>
            <p:ph type="title"/>
          </p:nvPr>
        </p:nvSpPr>
        <p:spPr>
          <a:xfrm>
            <a:off x="578475" y="946425"/>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Takeaway</a:t>
            </a:r>
            <a:endParaRPr sz="1000"/>
          </a:p>
        </p:txBody>
      </p:sp>
      <p:sp>
        <p:nvSpPr>
          <p:cNvPr id="481" name="Google Shape;481;p46"/>
          <p:cNvSpPr txBox="1"/>
          <p:nvPr/>
        </p:nvSpPr>
        <p:spPr>
          <a:xfrm>
            <a:off x="787440" y="1917453"/>
            <a:ext cx="6072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482" name="Google Shape;482;p46"/>
          <p:cNvSpPr txBox="1"/>
          <p:nvPr/>
        </p:nvSpPr>
        <p:spPr>
          <a:xfrm>
            <a:off x="876085" y="3338113"/>
            <a:ext cx="759600" cy="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latin typeface="Lato Light"/>
              <a:ea typeface="Lato Light"/>
              <a:cs typeface="Lato Light"/>
              <a:sym typeface="Lato Light"/>
            </a:endParaRPr>
          </a:p>
        </p:txBody>
      </p:sp>
      <p:sp>
        <p:nvSpPr>
          <p:cNvPr id="483" name="Google Shape;483;p46"/>
          <p:cNvSpPr txBox="1"/>
          <p:nvPr>
            <p:ph idx="4294967295" type="body"/>
          </p:nvPr>
        </p:nvSpPr>
        <p:spPr>
          <a:xfrm>
            <a:off x="578475" y="1554288"/>
            <a:ext cx="5005200" cy="15975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Lato"/>
              <a:buChar char="●"/>
            </a:pPr>
            <a:r>
              <a:rPr b="1" lang="en-GB" sz="1500"/>
              <a:t>3 PM - 6 PM</a:t>
            </a:r>
            <a:r>
              <a:rPr lang="en-GB" sz="1500"/>
              <a:t>: Best time to post overall</a:t>
            </a:r>
            <a:endParaRPr sz="1500"/>
          </a:p>
          <a:p>
            <a:pPr indent="-323850" lvl="0" marL="457200" rtl="0" algn="l">
              <a:lnSpc>
                <a:spcPct val="150000"/>
              </a:lnSpc>
              <a:spcBef>
                <a:spcPts val="0"/>
              </a:spcBef>
              <a:spcAft>
                <a:spcPts val="0"/>
              </a:spcAft>
              <a:buSzPts val="1500"/>
              <a:buFont typeface="Arial"/>
              <a:buChar char="●"/>
            </a:pPr>
            <a:r>
              <a:rPr b="1" lang="en-GB" sz="1500"/>
              <a:t>33%</a:t>
            </a:r>
            <a:r>
              <a:rPr lang="en-GB" sz="1500"/>
              <a:t> of Lumnus’ posts were posted in the late afternoon</a:t>
            </a:r>
            <a:endParaRPr sz="1500"/>
          </a:p>
          <a:p>
            <a:pPr indent="-323850" lvl="0" marL="457200" rtl="0" algn="l">
              <a:lnSpc>
                <a:spcPct val="150000"/>
              </a:lnSpc>
              <a:spcBef>
                <a:spcPts val="0"/>
              </a:spcBef>
              <a:spcAft>
                <a:spcPts val="0"/>
              </a:spcAft>
              <a:buSzPts val="1500"/>
              <a:buFont typeface="Arial"/>
              <a:buChar char="●"/>
            </a:pPr>
            <a:r>
              <a:rPr lang="en-GB" sz="1500"/>
              <a:t>Posting more during 3 PM - 6 PM can increase our reach and engagement!</a:t>
            </a:r>
            <a:endParaRPr sz="1500"/>
          </a:p>
        </p:txBody>
      </p:sp>
      <p:pic>
        <p:nvPicPr>
          <p:cNvPr id="484" name="Google Shape;484;p46"/>
          <p:cNvPicPr preferRelativeResize="0"/>
          <p:nvPr/>
        </p:nvPicPr>
        <p:blipFill rotWithShape="1">
          <a:blip r:embed="rId3">
            <a:alphaModFix/>
          </a:blip>
          <a:srcRect b="3320" l="0" r="0" t="-3320"/>
          <a:stretch/>
        </p:blipFill>
        <p:spPr>
          <a:xfrm>
            <a:off x="88325" y="3224450"/>
            <a:ext cx="8967348" cy="1700950"/>
          </a:xfrm>
          <a:prstGeom prst="rect">
            <a:avLst/>
          </a:prstGeom>
          <a:noFill/>
          <a:ln>
            <a:noFill/>
          </a:ln>
        </p:spPr>
      </p:pic>
      <p:pic>
        <p:nvPicPr>
          <p:cNvPr id="485" name="Google Shape;485;p46"/>
          <p:cNvPicPr preferRelativeResize="0"/>
          <p:nvPr/>
        </p:nvPicPr>
        <p:blipFill>
          <a:blip r:embed="rId4">
            <a:alphaModFix/>
          </a:blip>
          <a:stretch>
            <a:fillRect/>
          </a:stretch>
        </p:blipFill>
        <p:spPr>
          <a:xfrm>
            <a:off x="7093525" y="2356150"/>
            <a:ext cx="1962150" cy="64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7"/>
          <p:cNvSpPr txBox="1"/>
          <p:nvPr>
            <p:ph type="title"/>
          </p:nvPr>
        </p:nvSpPr>
        <p:spPr>
          <a:xfrm>
            <a:off x="651050" y="867450"/>
            <a:ext cx="3300900" cy="10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Best time of day to post</a:t>
            </a:r>
            <a:endParaRPr/>
          </a:p>
        </p:txBody>
      </p:sp>
      <p:sp>
        <p:nvSpPr>
          <p:cNvPr id="491" name="Google Shape;491;p47"/>
          <p:cNvSpPr txBox="1"/>
          <p:nvPr/>
        </p:nvSpPr>
        <p:spPr>
          <a:xfrm>
            <a:off x="4472775" y="1908150"/>
            <a:ext cx="4503300" cy="3837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GB" sz="2800">
                <a:solidFill>
                  <a:srgbClr val="000000"/>
                </a:solidFill>
              </a:rPr>
              <a:t>Part of 100,000 Twitter data</a:t>
            </a:r>
            <a:endParaRPr sz="2800">
              <a:solidFill>
                <a:srgbClr val="000000"/>
              </a:solidFill>
            </a:endParaRPr>
          </a:p>
        </p:txBody>
      </p:sp>
      <p:pic>
        <p:nvPicPr>
          <p:cNvPr id="492" name="Google Shape;492;p47"/>
          <p:cNvPicPr preferRelativeResize="0"/>
          <p:nvPr/>
        </p:nvPicPr>
        <p:blipFill>
          <a:blip r:embed="rId3">
            <a:alphaModFix/>
          </a:blip>
          <a:stretch>
            <a:fillRect/>
          </a:stretch>
        </p:blipFill>
        <p:spPr>
          <a:xfrm>
            <a:off x="313175" y="2419075"/>
            <a:ext cx="6402000" cy="2534125"/>
          </a:xfrm>
          <a:prstGeom prst="rect">
            <a:avLst/>
          </a:prstGeom>
          <a:noFill/>
          <a:ln>
            <a:noFill/>
          </a:ln>
        </p:spPr>
      </p:pic>
      <p:pic>
        <p:nvPicPr>
          <p:cNvPr id="493" name="Google Shape;493;p47"/>
          <p:cNvPicPr preferRelativeResize="0"/>
          <p:nvPr/>
        </p:nvPicPr>
        <p:blipFill>
          <a:blip r:embed="rId4">
            <a:alphaModFix/>
          </a:blip>
          <a:stretch>
            <a:fillRect/>
          </a:stretch>
        </p:blipFill>
        <p:spPr>
          <a:xfrm>
            <a:off x="6715175" y="2419075"/>
            <a:ext cx="2428821" cy="2534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651050" y="867450"/>
            <a:ext cx="3300900" cy="9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this data is a good choice?</a:t>
            </a:r>
            <a:endParaRPr/>
          </a:p>
        </p:txBody>
      </p:sp>
      <p:sp>
        <p:nvSpPr>
          <p:cNvPr id="499" name="Google Shape;499;p48"/>
          <p:cNvSpPr txBox="1"/>
          <p:nvPr>
            <p:ph idx="1" type="body"/>
          </p:nvPr>
        </p:nvSpPr>
        <p:spPr>
          <a:xfrm>
            <a:off x="642275" y="2330525"/>
            <a:ext cx="65280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Good API containing relevant features for our investigation</a:t>
            </a:r>
            <a:endParaRPr/>
          </a:p>
          <a:p>
            <a:pPr indent="-311150" lvl="0" marL="457200" rtl="0" algn="l">
              <a:spcBef>
                <a:spcPts val="0"/>
              </a:spcBef>
              <a:spcAft>
                <a:spcPts val="0"/>
              </a:spcAft>
              <a:buSzPts val="1300"/>
              <a:buAutoNum type="arabicPeriod"/>
            </a:pPr>
            <a:r>
              <a:rPr lang="en-GB"/>
              <a:t>Large data and more information provide statistical significance and stability</a:t>
            </a:r>
            <a:endParaRPr/>
          </a:p>
          <a:p>
            <a:pPr indent="-311150" lvl="0" marL="457200" rtl="0" algn="l">
              <a:spcBef>
                <a:spcPts val="0"/>
              </a:spcBef>
              <a:spcAft>
                <a:spcPts val="0"/>
              </a:spcAft>
              <a:buSzPts val="1300"/>
              <a:buAutoNum type="arabicPeriod"/>
            </a:pPr>
            <a:r>
              <a:rPr lang="en-GB"/>
              <a:t>The question I am trying to </a:t>
            </a:r>
            <a:r>
              <a:rPr lang="en-GB"/>
              <a:t>answer</a:t>
            </a:r>
            <a:r>
              <a:rPr lang="en-GB"/>
              <a:t> can be generalized no matter in which platform</a:t>
            </a:r>
            <a:endParaRPr/>
          </a:p>
          <a:p>
            <a:pPr indent="-311150" lvl="0" marL="457200" rtl="0" algn="l">
              <a:spcBef>
                <a:spcPts val="0"/>
              </a:spcBef>
              <a:spcAft>
                <a:spcPts val="0"/>
              </a:spcAft>
              <a:buSzPts val="1300"/>
              <a:buAutoNum type="arabicPeriod"/>
            </a:pPr>
            <a:r>
              <a:rPr lang="en-GB"/>
              <a:t>We can hardly draw valid  inference by applying Law of Large Number and other tools to the limited data we have about Lumnus and Instagram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651050" y="8674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800">
                <a:solidFill>
                  <a:srgbClr val="000000"/>
                </a:solidFill>
                <a:latin typeface="Arial"/>
                <a:ea typeface="Arial"/>
                <a:cs typeface="Arial"/>
                <a:sym typeface="Arial"/>
              </a:rPr>
              <a:t>Regression and prediction</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505" name="Google Shape;505;p49"/>
          <p:cNvSpPr txBox="1"/>
          <p:nvPr>
            <p:ph idx="1" type="body"/>
          </p:nvPr>
        </p:nvSpPr>
        <p:spPr>
          <a:xfrm>
            <a:off x="642275" y="23305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06" name="Google Shape;506;p49"/>
          <p:cNvSpPr txBox="1"/>
          <p:nvPr/>
        </p:nvSpPr>
        <p:spPr>
          <a:xfrm>
            <a:off x="687675" y="157490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endParaRPr>
          </a:p>
        </p:txBody>
      </p:sp>
      <p:sp>
        <p:nvSpPr>
          <p:cNvPr id="507" name="Google Shape;507;p49"/>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endParaRPr>
          </a:p>
        </p:txBody>
      </p:sp>
      <p:pic>
        <p:nvPicPr>
          <p:cNvPr id="508" name="Google Shape;508;p49"/>
          <p:cNvPicPr preferRelativeResize="0"/>
          <p:nvPr/>
        </p:nvPicPr>
        <p:blipFill rotWithShape="1">
          <a:blip r:embed="rId3">
            <a:alphaModFix/>
          </a:blip>
          <a:srcRect b="0" l="0" r="29168" t="0"/>
          <a:stretch/>
        </p:blipFill>
        <p:spPr>
          <a:xfrm>
            <a:off x="4541449" y="1392825"/>
            <a:ext cx="3818527" cy="3472900"/>
          </a:xfrm>
          <a:prstGeom prst="rect">
            <a:avLst/>
          </a:prstGeom>
          <a:noFill/>
          <a:ln>
            <a:noFill/>
          </a:ln>
        </p:spPr>
      </p:pic>
      <p:pic>
        <p:nvPicPr>
          <p:cNvPr id="509" name="Google Shape;509;p49"/>
          <p:cNvPicPr preferRelativeResize="0"/>
          <p:nvPr/>
        </p:nvPicPr>
        <p:blipFill rotWithShape="1">
          <a:blip r:embed="rId4">
            <a:alphaModFix/>
          </a:blip>
          <a:srcRect b="3030" l="1403" r="21909" t="-3030"/>
          <a:stretch/>
        </p:blipFill>
        <p:spPr>
          <a:xfrm>
            <a:off x="199600" y="2212900"/>
            <a:ext cx="3509849" cy="2285350"/>
          </a:xfrm>
          <a:prstGeom prst="rect">
            <a:avLst/>
          </a:prstGeom>
          <a:noFill/>
          <a:ln>
            <a:noFill/>
          </a:ln>
        </p:spPr>
      </p:pic>
      <p:sp>
        <p:nvSpPr>
          <p:cNvPr id="510" name="Google Shape;510;p49"/>
          <p:cNvSpPr txBox="1"/>
          <p:nvPr/>
        </p:nvSpPr>
        <p:spPr>
          <a:xfrm>
            <a:off x="3709461" y="2916300"/>
            <a:ext cx="10839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980000"/>
                </a:solidFill>
              </a:rPr>
              <a:t>Afternoon</a:t>
            </a:r>
            <a:endParaRPr sz="900">
              <a:solidFill>
                <a:srgbClr val="980000"/>
              </a:solidFill>
            </a:endParaRPr>
          </a:p>
          <a:p>
            <a:pPr indent="0" lvl="0" marL="0" rtl="0" algn="r">
              <a:spcBef>
                <a:spcPts val="0"/>
              </a:spcBef>
              <a:spcAft>
                <a:spcPts val="0"/>
              </a:spcAft>
              <a:buNone/>
            </a:pPr>
            <a:r>
              <a:rPr lang="en-GB" sz="900">
                <a:solidFill>
                  <a:srgbClr val="980000"/>
                </a:solidFill>
              </a:rPr>
              <a:t>Early morning</a:t>
            </a:r>
            <a:endParaRPr sz="900">
              <a:solidFill>
                <a:srgbClr val="980000"/>
              </a:solidFill>
            </a:endParaRPr>
          </a:p>
          <a:p>
            <a:pPr indent="0" lvl="0" marL="0" rtl="0" algn="r">
              <a:spcBef>
                <a:spcPts val="0"/>
              </a:spcBef>
              <a:spcAft>
                <a:spcPts val="0"/>
              </a:spcAft>
              <a:buNone/>
            </a:pPr>
            <a:r>
              <a:rPr lang="en-GB" sz="900">
                <a:solidFill>
                  <a:srgbClr val="980000"/>
                </a:solidFill>
              </a:rPr>
              <a:t>Early night</a:t>
            </a:r>
            <a:endParaRPr sz="900">
              <a:solidFill>
                <a:srgbClr val="980000"/>
              </a:solidFill>
            </a:endParaRPr>
          </a:p>
          <a:p>
            <a:pPr indent="0" lvl="0" marL="0" rtl="0" algn="r">
              <a:spcBef>
                <a:spcPts val="0"/>
              </a:spcBef>
              <a:spcAft>
                <a:spcPts val="0"/>
              </a:spcAft>
              <a:buNone/>
            </a:pPr>
            <a:r>
              <a:rPr lang="en-GB" sz="900">
                <a:solidFill>
                  <a:srgbClr val="980000"/>
                </a:solidFill>
              </a:rPr>
              <a:t>Evening</a:t>
            </a:r>
            <a:endParaRPr sz="900">
              <a:solidFill>
                <a:srgbClr val="980000"/>
              </a:solidFill>
            </a:endParaRPr>
          </a:p>
          <a:p>
            <a:pPr indent="0" lvl="0" marL="0" rtl="0" algn="r">
              <a:spcBef>
                <a:spcPts val="0"/>
              </a:spcBef>
              <a:spcAft>
                <a:spcPts val="0"/>
              </a:spcAft>
              <a:buNone/>
            </a:pPr>
            <a:r>
              <a:rPr lang="en-GB" sz="900">
                <a:solidFill>
                  <a:srgbClr val="980000"/>
                </a:solidFill>
              </a:rPr>
              <a:t>Late morning</a:t>
            </a:r>
            <a:endParaRPr sz="900">
              <a:solidFill>
                <a:srgbClr val="980000"/>
              </a:solidFill>
            </a:endParaRPr>
          </a:p>
          <a:p>
            <a:pPr indent="0" lvl="0" marL="0" rtl="0" algn="r">
              <a:spcBef>
                <a:spcPts val="0"/>
              </a:spcBef>
              <a:spcAft>
                <a:spcPts val="0"/>
              </a:spcAft>
              <a:buNone/>
            </a:pPr>
            <a:r>
              <a:rPr lang="en-GB" sz="900">
                <a:solidFill>
                  <a:srgbClr val="980000"/>
                </a:solidFill>
              </a:rPr>
              <a:t>Late night</a:t>
            </a:r>
            <a:endParaRPr sz="900">
              <a:solidFill>
                <a:srgbClr val="980000"/>
              </a:solidFill>
            </a:endParaRPr>
          </a:p>
          <a:p>
            <a:pPr indent="0" lvl="0" marL="0" rtl="0" algn="r">
              <a:spcBef>
                <a:spcPts val="0"/>
              </a:spcBef>
              <a:spcAft>
                <a:spcPts val="0"/>
              </a:spcAft>
              <a:buNone/>
            </a:pPr>
            <a:r>
              <a:rPr lang="en-GB" sz="900">
                <a:solidFill>
                  <a:srgbClr val="980000"/>
                </a:solidFill>
              </a:rPr>
              <a:t>Noon</a:t>
            </a:r>
            <a:endParaRPr sz="900">
              <a:solidFill>
                <a:srgbClr val="980000"/>
              </a:solidFill>
            </a:endParaRPr>
          </a:p>
          <a:p>
            <a:pPr indent="0" lvl="0" marL="0" rtl="0" algn="r">
              <a:spcBef>
                <a:spcPts val="0"/>
              </a:spcBef>
              <a:spcAft>
                <a:spcPts val="0"/>
              </a:spcAft>
              <a:buNone/>
            </a:pPr>
            <a:r>
              <a:t/>
            </a:r>
            <a:endParaRPr sz="900">
              <a:solidFill>
                <a:srgbClr val="98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txBox="1"/>
          <p:nvPr>
            <p:ph type="title"/>
          </p:nvPr>
        </p:nvSpPr>
        <p:spPr>
          <a:xfrm>
            <a:off x="718175" y="854025"/>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800">
                <a:solidFill>
                  <a:srgbClr val="000000"/>
                </a:solidFill>
                <a:latin typeface="Arial"/>
                <a:ea typeface="Arial"/>
                <a:cs typeface="Arial"/>
                <a:sym typeface="Arial"/>
              </a:rPr>
              <a:t>Frisch-Waugh regression</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516" name="Google Shape;516;p50"/>
          <p:cNvPicPr preferRelativeResize="0"/>
          <p:nvPr/>
        </p:nvPicPr>
        <p:blipFill>
          <a:blip r:embed="rId3">
            <a:alphaModFix/>
          </a:blip>
          <a:stretch>
            <a:fillRect/>
          </a:stretch>
        </p:blipFill>
        <p:spPr>
          <a:xfrm>
            <a:off x="3477700" y="565000"/>
            <a:ext cx="5077601" cy="4578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1"/>
          <p:cNvSpPr txBox="1"/>
          <p:nvPr>
            <p:ph type="title"/>
          </p:nvPr>
        </p:nvSpPr>
        <p:spPr>
          <a:xfrm>
            <a:off x="688650" y="1197900"/>
            <a:ext cx="7766700" cy="151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0" lang="en-GB" sz="4000"/>
              <a:t>In the recruitment cycle of Spring 2022 we gained 100 new followers. Why is this? What does the data tell us? </a:t>
            </a:r>
            <a:endParaRPr b="0"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2"/>
          <p:cNvSpPr txBox="1"/>
          <p:nvPr>
            <p:ph type="title"/>
          </p:nvPr>
        </p:nvSpPr>
        <p:spPr>
          <a:xfrm>
            <a:off x="651050" y="867450"/>
            <a:ext cx="29598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did we gain 100 new followers spring 2022</a:t>
            </a:r>
            <a:endParaRPr/>
          </a:p>
        </p:txBody>
      </p:sp>
      <p:sp>
        <p:nvSpPr>
          <p:cNvPr id="527" name="Google Shape;527;p52"/>
          <p:cNvSpPr txBox="1"/>
          <p:nvPr>
            <p:ph idx="1" type="body"/>
          </p:nvPr>
        </p:nvSpPr>
        <p:spPr>
          <a:xfrm>
            <a:off x="642275" y="2330525"/>
            <a:ext cx="2874300" cy="1597500"/>
          </a:xfrm>
          <a:prstGeom prst="rect">
            <a:avLst/>
          </a:prstGeom>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SzPts val="1500"/>
              <a:buFont typeface="Lato"/>
              <a:buChar char="●"/>
            </a:pPr>
            <a:r>
              <a:rPr lang="en-GB" sz="1500"/>
              <a:t>Recruitment Seasons in Fall &amp; Spring </a:t>
            </a:r>
            <a:endParaRPr sz="1500"/>
          </a:p>
          <a:p>
            <a:pPr indent="-323850" lvl="0" marL="457200" marR="0" rtl="0" algn="l">
              <a:lnSpc>
                <a:spcPct val="150000"/>
              </a:lnSpc>
              <a:spcBef>
                <a:spcPts val="0"/>
              </a:spcBef>
              <a:spcAft>
                <a:spcPts val="0"/>
              </a:spcAft>
              <a:buSzPts val="1500"/>
              <a:buFont typeface="Arial"/>
              <a:buChar char="●"/>
            </a:pPr>
            <a:r>
              <a:rPr lang="en-GB" sz="1500"/>
              <a:t>Has not gained many followers apart from recruitment season</a:t>
            </a:r>
            <a:endParaRPr sz="1500"/>
          </a:p>
        </p:txBody>
      </p:sp>
      <p:pic>
        <p:nvPicPr>
          <p:cNvPr id="528" name="Google Shape;528;p52"/>
          <p:cNvPicPr preferRelativeResize="0"/>
          <p:nvPr/>
        </p:nvPicPr>
        <p:blipFill>
          <a:blip r:embed="rId3">
            <a:alphaModFix/>
          </a:blip>
          <a:stretch>
            <a:fillRect/>
          </a:stretch>
        </p:blipFill>
        <p:spPr>
          <a:xfrm>
            <a:off x="3516575" y="623450"/>
            <a:ext cx="5627423" cy="4414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3"/>
          <p:cNvSpPr txBox="1"/>
          <p:nvPr>
            <p:ph type="title"/>
          </p:nvPr>
        </p:nvSpPr>
        <p:spPr>
          <a:xfrm>
            <a:off x="651050" y="8674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External Factors </a:t>
            </a:r>
            <a:endParaRPr/>
          </a:p>
        </p:txBody>
      </p:sp>
      <p:sp>
        <p:nvSpPr>
          <p:cNvPr id="534" name="Google Shape;534;p53"/>
          <p:cNvSpPr txBox="1"/>
          <p:nvPr>
            <p:ph idx="1" type="body"/>
          </p:nvPr>
        </p:nvSpPr>
        <p:spPr>
          <a:xfrm>
            <a:off x="651050" y="1773000"/>
            <a:ext cx="5005200" cy="15975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Lato"/>
              <a:buChar char="●"/>
            </a:pPr>
            <a:r>
              <a:rPr lang="en-GB" sz="1500"/>
              <a:t>Students-to-students promotion</a:t>
            </a:r>
            <a:endParaRPr sz="1500"/>
          </a:p>
          <a:p>
            <a:pPr indent="-323850" lvl="0" marL="457200" rtl="0" algn="l">
              <a:lnSpc>
                <a:spcPct val="150000"/>
              </a:lnSpc>
              <a:spcBef>
                <a:spcPts val="0"/>
              </a:spcBef>
              <a:spcAft>
                <a:spcPts val="0"/>
              </a:spcAft>
              <a:buSzPts val="1500"/>
              <a:buFont typeface="Lato"/>
              <a:buChar char="●"/>
            </a:pPr>
            <a:r>
              <a:rPr lang="en-GB" sz="1500"/>
              <a:t>Return back to in-person mode</a:t>
            </a:r>
            <a:endParaRPr sz="1500"/>
          </a:p>
          <a:p>
            <a:pPr indent="-323850" lvl="0" marL="457200" rtl="0" algn="l">
              <a:lnSpc>
                <a:spcPct val="150000"/>
              </a:lnSpc>
              <a:spcBef>
                <a:spcPts val="0"/>
              </a:spcBef>
              <a:spcAft>
                <a:spcPts val="0"/>
              </a:spcAft>
              <a:buSzPts val="1500"/>
              <a:buFont typeface="Lato"/>
              <a:buChar char="●"/>
            </a:pPr>
            <a:r>
              <a:rPr lang="en-GB" sz="1500"/>
              <a:t>Spring 2022 recruitment posts on March 27th </a:t>
            </a:r>
            <a:endParaRPr sz="1500"/>
          </a:p>
          <a:p>
            <a:pPr indent="-323850" lvl="0" marL="457200" rtl="0" algn="l">
              <a:lnSpc>
                <a:spcPct val="150000"/>
              </a:lnSpc>
              <a:spcBef>
                <a:spcPts val="0"/>
              </a:spcBef>
              <a:spcAft>
                <a:spcPts val="0"/>
              </a:spcAft>
              <a:buSzPts val="1500"/>
              <a:buFont typeface="Lato"/>
              <a:buChar char="●"/>
            </a:pPr>
            <a:r>
              <a:rPr lang="en-GB" sz="1500"/>
              <a:t>In-person library walk dissemination on March 29th </a:t>
            </a:r>
            <a:endParaRPr sz="1500"/>
          </a:p>
          <a:p>
            <a:pPr indent="-323850" lvl="0" marL="457200" rtl="0" algn="l">
              <a:lnSpc>
                <a:spcPct val="150000"/>
              </a:lnSpc>
              <a:spcBef>
                <a:spcPts val="0"/>
              </a:spcBef>
              <a:spcAft>
                <a:spcPts val="0"/>
              </a:spcAft>
              <a:buSzPts val="1500"/>
              <a:buFont typeface="Lato"/>
              <a:buChar char="●"/>
            </a:pPr>
            <a:r>
              <a:rPr lang="en-GB" sz="1500"/>
              <a:t>Own brand logo in late 2021/ stronger image of professionalism</a:t>
            </a:r>
            <a:endParaRPr/>
          </a:p>
        </p:txBody>
      </p:sp>
      <p:pic>
        <p:nvPicPr>
          <p:cNvPr id="535" name="Google Shape;535;p53"/>
          <p:cNvPicPr preferRelativeResize="0"/>
          <p:nvPr/>
        </p:nvPicPr>
        <p:blipFill>
          <a:blip r:embed="rId3">
            <a:alphaModFix/>
          </a:blip>
          <a:stretch>
            <a:fillRect/>
          </a:stretch>
        </p:blipFill>
        <p:spPr>
          <a:xfrm>
            <a:off x="6706750" y="645175"/>
            <a:ext cx="2422888" cy="2030700"/>
          </a:xfrm>
          <a:prstGeom prst="rect">
            <a:avLst/>
          </a:prstGeom>
          <a:noFill/>
          <a:ln>
            <a:noFill/>
          </a:ln>
        </p:spPr>
      </p:pic>
      <p:pic>
        <p:nvPicPr>
          <p:cNvPr id="536" name="Google Shape;536;p53"/>
          <p:cNvPicPr preferRelativeResize="0"/>
          <p:nvPr/>
        </p:nvPicPr>
        <p:blipFill>
          <a:blip r:embed="rId4">
            <a:alphaModFix/>
          </a:blip>
          <a:stretch>
            <a:fillRect/>
          </a:stretch>
        </p:blipFill>
        <p:spPr>
          <a:xfrm>
            <a:off x="6706750" y="2765050"/>
            <a:ext cx="2437249" cy="2220801"/>
          </a:xfrm>
          <a:prstGeom prst="rect">
            <a:avLst/>
          </a:prstGeom>
          <a:noFill/>
          <a:ln>
            <a:noFill/>
          </a:ln>
        </p:spPr>
      </p:pic>
      <p:pic>
        <p:nvPicPr>
          <p:cNvPr id="537" name="Google Shape;537;p53"/>
          <p:cNvPicPr preferRelativeResize="0"/>
          <p:nvPr/>
        </p:nvPicPr>
        <p:blipFill>
          <a:blip r:embed="rId5">
            <a:alphaModFix/>
          </a:blip>
          <a:stretch>
            <a:fillRect/>
          </a:stretch>
        </p:blipFill>
        <p:spPr>
          <a:xfrm>
            <a:off x="4572000" y="645173"/>
            <a:ext cx="2052675" cy="18117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type="ctrTitle"/>
          </p:nvPr>
        </p:nvSpPr>
        <p:spPr>
          <a:xfrm>
            <a:off x="1859075" y="551725"/>
            <a:ext cx="5640900" cy="9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Marketing &amp; DA co-op </a:t>
            </a:r>
            <a:endParaRPr>
              <a:solidFill>
                <a:schemeClr val="lt1"/>
              </a:solidFill>
            </a:endParaRPr>
          </a:p>
        </p:txBody>
      </p:sp>
      <p:sp>
        <p:nvSpPr>
          <p:cNvPr id="370" name="Google Shape;370;p36"/>
          <p:cNvSpPr txBox="1"/>
          <p:nvPr>
            <p:ph idx="1" type="subTitle"/>
          </p:nvPr>
        </p:nvSpPr>
        <p:spPr>
          <a:xfrm>
            <a:off x="725775" y="1976300"/>
            <a:ext cx="2919600" cy="14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lt1"/>
                </a:solidFill>
              </a:rPr>
              <a:t>Marketing </a:t>
            </a:r>
            <a:endParaRPr u="sng">
              <a:solidFill>
                <a:schemeClr val="lt1"/>
              </a:solidFill>
            </a:endParaRPr>
          </a:p>
          <a:p>
            <a:pPr indent="-330200" lvl="0" marL="457200" rtl="0" algn="l">
              <a:spcBef>
                <a:spcPts val="0"/>
              </a:spcBef>
              <a:spcAft>
                <a:spcPts val="0"/>
              </a:spcAft>
              <a:buClr>
                <a:schemeClr val="lt1"/>
              </a:buClr>
              <a:buSzPts val="1600"/>
              <a:buChar char="-"/>
            </a:pPr>
            <a:r>
              <a:rPr lang="en-GB">
                <a:solidFill>
                  <a:schemeClr val="lt1"/>
                </a:solidFill>
              </a:rPr>
              <a:t>Content strategy </a:t>
            </a:r>
            <a:endParaRPr>
              <a:solidFill>
                <a:schemeClr val="lt1"/>
              </a:solidFill>
            </a:endParaRPr>
          </a:p>
          <a:p>
            <a:pPr indent="-330200" lvl="0" marL="457200" rtl="0" algn="l">
              <a:spcBef>
                <a:spcPts val="0"/>
              </a:spcBef>
              <a:spcAft>
                <a:spcPts val="0"/>
              </a:spcAft>
              <a:buClr>
                <a:schemeClr val="lt1"/>
              </a:buClr>
              <a:buSzPts val="1600"/>
              <a:buChar char="-"/>
            </a:pPr>
            <a:r>
              <a:rPr lang="en-GB">
                <a:solidFill>
                  <a:schemeClr val="lt1"/>
                </a:solidFill>
              </a:rPr>
              <a:t>Partnership</a:t>
            </a:r>
            <a:r>
              <a:rPr lang="en-GB">
                <a:solidFill>
                  <a:schemeClr val="lt1"/>
                </a:solidFill>
              </a:rPr>
              <a:t> </a:t>
            </a:r>
            <a:r>
              <a:rPr lang="en-GB">
                <a:solidFill>
                  <a:schemeClr val="lt1"/>
                </a:solidFill>
              </a:rPr>
              <a:t>strategy</a:t>
            </a:r>
            <a:r>
              <a:rPr lang="en-GB">
                <a:solidFill>
                  <a:schemeClr val="lt1"/>
                </a:solidFill>
              </a:rPr>
              <a:t> </a:t>
            </a:r>
            <a:endParaRPr>
              <a:solidFill>
                <a:schemeClr val="lt1"/>
              </a:solidFill>
            </a:endParaRPr>
          </a:p>
          <a:p>
            <a:pPr indent="-330200" lvl="0" marL="457200" rtl="0" algn="l">
              <a:spcBef>
                <a:spcPts val="0"/>
              </a:spcBef>
              <a:spcAft>
                <a:spcPts val="0"/>
              </a:spcAft>
              <a:buClr>
                <a:schemeClr val="lt1"/>
              </a:buClr>
              <a:buSzPts val="1600"/>
              <a:buChar char="-"/>
            </a:pPr>
            <a:r>
              <a:rPr lang="en-GB">
                <a:solidFill>
                  <a:schemeClr val="lt1"/>
                </a:solidFill>
              </a:rPr>
              <a:t>Engagement</a:t>
            </a:r>
            <a:r>
              <a:rPr lang="en-GB">
                <a:solidFill>
                  <a:schemeClr val="lt1"/>
                </a:solidFill>
              </a:rPr>
              <a:t> </a:t>
            </a:r>
            <a:r>
              <a:rPr lang="en-GB">
                <a:solidFill>
                  <a:schemeClr val="lt1"/>
                </a:solidFill>
              </a:rPr>
              <a:t>strategy</a:t>
            </a:r>
            <a:r>
              <a:rPr lang="en-GB">
                <a:solidFill>
                  <a:schemeClr val="lt1"/>
                </a:solidFill>
              </a:rPr>
              <a:t> </a:t>
            </a:r>
            <a:endParaRPr>
              <a:solidFill>
                <a:schemeClr val="lt1"/>
              </a:solidFill>
            </a:endParaRPr>
          </a:p>
        </p:txBody>
      </p:sp>
      <p:sp>
        <p:nvSpPr>
          <p:cNvPr id="371" name="Google Shape;371;p36"/>
          <p:cNvSpPr txBox="1"/>
          <p:nvPr/>
        </p:nvSpPr>
        <p:spPr>
          <a:xfrm>
            <a:off x="5673675" y="2039338"/>
            <a:ext cx="2689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lt1"/>
                </a:solidFill>
                <a:latin typeface="Lato"/>
                <a:ea typeface="Lato"/>
                <a:cs typeface="Lato"/>
                <a:sym typeface="Lato"/>
              </a:rPr>
              <a:t>DA</a:t>
            </a:r>
            <a:endParaRPr sz="1600" u="sng">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Social Media Analysis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Posting Strategy</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Engagement Strategy</a:t>
            </a:r>
            <a:endParaRPr sz="1600">
              <a:solidFill>
                <a:schemeClr val="lt1"/>
              </a:solidFill>
              <a:latin typeface="Lato"/>
              <a:ea typeface="Lato"/>
              <a:cs typeface="Lato"/>
              <a:sym typeface="Lato"/>
            </a:endParaRPr>
          </a:p>
        </p:txBody>
      </p:sp>
      <p:pic>
        <p:nvPicPr>
          <p:cNvPr id="372" name="Google Shape;372;p36"/>
          <p:cNvPicPr preferRelativeResize="0"/>
          <p:nvPr/>
        </p:nvPicPr>
        <p:blipFill rotWithShape="1">
          <a:blip r:embed="rId3">
            <a:alphaModFix/>
          </a:blip>
          <a:srcRect b="56972" l="26371" r="26376" t="6523"/>
          <a:stretch/>
        </p:blipFill>
        <p:spPr>
          <a:xfrm>
            <a:off x="1566725" y="3283975"/>
            <a:ext cx="1095675" cy="1099800"/>
          </a:xfrm>
          <a:prstGeom prst="rect">
            <a:avLst/>
          </a:prstGeom>
          <a:noFill/>
          <a:ln>
            <a:noFill/>
          </a:ln>
        </p:spPr>
      </p:pic>
      <p:pic>
        <p:nvPicPr>
          <p:cNvPr id="373" name="Google Shape;373;p36"/>
          <p:cNvPicPr preferRelativeResize="0"/>
          <p:nvPr/>
        </p:nvPicPr>
        <p:blipFill rotWithShape="1">
          <a:blip r:embed="rId4">
            <a:alphaModFix/>
          </a:blip>
          <a:srcRect b="41268" l="23112" r="23112" t="5280"/>
          <a:stretch/>
        </p:blipFill>
        <p:spPr>
          <a:xfrm>
            <a:off x="6402338" y="3354583"/>
            <a:ext cx="1232477" cy="1099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4"/>
          <p:cNvSpPr txBox="1"/>
          <p:nvPr>
            <p:ph type="title"/>
          </p:nvPr>
        </p:nvSpPr>
        <p:spPr>
          <a:xfrm>
            <a:off x="204475" y="824550"/>
            <a:ext cx="8714100" cy="26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a:t>Knowing and seeing this data what should Lumnus do? What should Lumnus be posting on social media to target new recruits and potential clients?</a:t>
            </a:r>
            <a:endParaRPr b="0"/>
          </a:p>
          <a:p>
            <a:pPr indent="0" lvl="0" marL="0" rtl="0" algn="ctr">
              <a:spcBef>
                <a:spcPts val="1600"/>
              </a:spcBef>
              <a:spcAft>
                <a:spcPts val="1600"/>
              </a:spcAft>
              <a:buNone/>
            </a:pPr>
            <a:r>
              <a:t/>
            </a:r>
            <a:endParaRPr b="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5"/>
          <p:cNvSpPr txBox="1"/>
          <p:nvPr>
            <p:ph type="title"/>
          </p:nvPr>
        </p:nvSpPr>
        <p:spPr>
          <a:xfrm>
            <a:off x="651050" y="8674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Frequency in posts</a:t>
            </a:r>
            <a:endParaRPr/>
          </a:p>
        </p:txBody>
      </p:sp>
      <p:sp>
        <p:nvSpPr>
          <p:cNvPr id="548" name="Google Shape;548;p55"/>
          <p:cNvSpPr txBox="1"/>
          <p:nvPr>
            <p:ph idx="1" type="body"/>
          </p:nvPr>
        </p:nvSpPr>
        <p:spPr>
          <a:xfrm>
            <a:off x="651050" y="1448775"/>
            <a:ext cx="3300900" cy="15975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Lato"/>
              <a:buChar char="●"/>
            </a:pPr>
            <a:r>
              <a:rPr lang="en-GB" sz="1500"/>
              <a:t>44 posts on Instagram in 2021</a:t>
            </a:r>
            <a:endParaRPr sz="1500"/>
          </a:p>
          <a:p>
            <a:pPr indent="-323850" lvl="0" marL="457200" rtl="0" algn="l">
              <a:lnSpc>
                <a:spcPct val="150000"/>
              </a:lnSpc>
              <a:spcBef>
                <a:spcPts val="0"/>
              </a:spcBef>
              <a:spcAft>
                <a:spcPts val="0"/>
              </a:spcAft>
              <a:buSzPts val="1500"/>
              <a:buFont typeface="Lato"/>
              <a:buChar char="●"/>
            </a:pPr>
            <a:r>
              <a:rPr lang="en-GB" sz="1500"/>
              <a:t>A total of 21 posts on Instagram in 2022</a:t>
            </a:r>
            <a:endParaRPr sz="1500"/>
          </a:p>
          <a:p>
            <a:pPr indent="-323850" lvl="0" marL="457200" rtl="0" algn="l">
              <a:lnSpc>
                <a:spcPct val="150000"/>
              </a:lnSpc>
              <a:spcBef>
                <a:spcPts val="0"/>
              </a:spcBef>
              <a:spcAft>
                <a:spcPts val="0"/>
              </a:spcAft>
              <a:buSzPts val="1500"/>
              <a:buFont typeface="Lato"/>
              <a:buChar char="●"/>
            </a:pPr>
            <a:r>
              <a:rPr lang="en-GB" sz="1500"/>
              <a:t>Fewer posts during non-recruiting seasons</a:t>
            </a:r>
            <a:endParaRPr sz="1500"/>
          </a:p>
          <a:p>
            <a:pPr indent="-323850" lvl="0" marL="457200" rtl="0" algn="l">
              <a:lnSpc>
                <a:spcPct val="150000"/>
              </a:lnSpc>
              <a:spcBef>
                <a:spcPts val="0"/>
              </a:spcBef>
              <a:spcAft>
                <a:spcPts val="0"/>
              </a:spcAft>
              <a:buSzPts val="1500"/>
              <a:buFont typeface="Lato"/>
              <a:buChar char="●"/>
            </a:pPr>
            <a:r>
              <a:rPr lang="en-GB" sz="1500"/>
              <a:t>A total of 65 posts from 2021-2022 in comparison to 39 posts from 2019-2020 </a:t>
            </a:r>
            <a:endParaRPr/>
          </a:p>
        </p:txBody>
      </p:sp>
      <p:pic>
        <p:nvPicPr>
          <p:cNvPr id="549" name="Google Shape;549;p55"/>
          <p:cNvPicPr preferRelativeResize="0"/>
          <p:nvPr/>
        </p:nvPicPr>
        <p:blipFill>
          <a:blip r:embed="rId3">
            <a:alphaModFix/>
          </a:blip>
          <a:stretch>
            <a:fillRect/>
          </a:stretch>
        </p:blipFill>
        <p:spPr>
          <a:xfrm>
            <a:off x="3885950" y="1066900"/>
            <a:ext cx="5258051" cy="3463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6"/>
          <p:cNvSpPr txBox="1"/>
          <p:nvPr>
            <p:ph type="title"/>
          </p:nvPr>
        </p:nvSpPr>
        <p:spPr>
          <a:xfrm>
            <a:off x="651050" y="867450"/>
            <a:ext cx="25191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Total count of followers per month graph </a:t>
            </a:r>
            <a:endParaRPr/>
          </a:p>
        </p:txBody>
      </p:sp>
      <p:sp>
        <p:nvSpPr>
          <p:cNvPr id="555" name="Google Shape;555;p56"/>
          <p:cNvSpPr txBox="1"/>
          <p:nvPr/>
        </p:nvSpPr>
        <p:spPr>
          <a:xfrm>
            <a:off x="651050" y="2361825"/>
            <a:ext cx="2424600" cy="1108200"/>
          </a:xfrm>
          <a:prstGeom prst="rect">
            <a:avLst/>
          </a:prstGeom>
          <a:noFill/>
          <a:ln>
            <a:noFill/>
          </a:ln>
        </p:spPr>
        <p:txBody>
          <a:bodyPr anchorCtr="0" anchor="ctr" bIns="91425" lIns="91425" spcFirstLastPara="1" rIns="91425" wrap="square" tIns="91425">
            <a:spAutoFit/>
          </a:bodyPr>
          <a:lstStyle/>
          <a:p>
            <a:pPr indent="-323850" lvl="0" marL="457200" marR="0" rtl="0" algn="l">
              <a:lnSpc>
                <a:spcPct val="150000"/>
              </a:lnSpc>
              <a:spcBef>
                <a:spcPts val="0"/>
              </a:spcBef>
              <a:spcAft>
                <a:spcPts val="0"/>
              </a:spcAft>
              <a:buClr>
                <a:schemeClr val="accent1"/>
              </a:buClr>
              <a:buSzPts val="1500"/>
              <a:buFont typeface="Lato"/>
              <a:buChar char="●"/>
            </a:pPr>
            <a:r>
              <a:rPr lang="en-GB" sz="1500">
                <a:solidFill>
                  <a:schemeClr val="accent1"/>
                </a:solidFill>
                <a:latin typeface="Lato"/>
                <a:ea typeface="Lato"/>
                <a:cs typeface="Lato"/>
                <a:sym typeface="Lato"/>
              </a:rPr>
              <a:t>Gains of followers attributed to </a:t>
            </a:r>
            <a:r>
              <a:rPr lang="en-GB" sz="1500">
                <a:solidFill>
                  <a:schemeClr val="accent1"/>
                </a:solidFill>
                <a:latin typeface="Lato"/>
                <a:ea typeface="Lato"/>
                <a:cs typeface="Lato"/>
                <a:sym typeface="Lato"/>
              </a:rPr>
              <a:t>frequency</a:t>
            </a:r>
            <a:r>
              <a:rPr lang="en-GB" sz="1500">
                <a:solidFill>
                  <a:schemeClr val="accent1"/>
                </a:solidFill>
                <a:latin typeface="Lato"/>
                <a:ea typeface="Lato"/>
                <a:cs typeface="Lato"/>
                <a:sym typeface="Lato"/>
              </a:rPr>
              <a:t> of posts</a:t>
            </a:r>
            <a:r>
              <a:rPr lang="en-GB">
                <a:latin typeface="Lato"/>
                <a:ea typeface="Lato"/>
                <a:cs typeface="Lato"/>
                <a:sym typeface="Lato"/>
              </a:rPr>
              <a:t> </a:t>
            </a:r>
            <a:endParaRPr>
              <a:latin typeface="Lato"/>
              <a:ea typeface="Lato"/>
              <a:cs typeface="Lato"/>
              <a:sym typeface="Lato"/>
            </a:endParaRPr>
          </a:p>
        </p:txBody>
      </p:sp>
      <p:pic>
        <p:nvPicPr>
          <p:cNvPr id="556" name="Google Shape;556;p56"/>
          <p:cNvPicPr preferRelativeResize="0"/>
          <p:nvPr/>
        </p:nvPicPr>
        <p:blipFill>
          <a:blip r:embed="rId3">
            <a:alphaModFix/>
          </a:blip>
          <a:stretch>
            <a:fillRect/>
          </a:stretch>
        </p:blipFill>
        <p:spPr>
          <a:xfrm>
            <a:off x="3242425" y="1165113"/>
            <a:ext cx="5669048" cy="35016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7"/>
          <p:cNvSpPr txBox="1"/>
          <p:nvPr>
            <p:ph type="title"/>
          </p:nvPr>
        </p:nvSpPr>
        <p:spPr>
          <a:xfrm>
            <a:off x="651050" y="867450"/>
            <a:ext cx="78045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Strategy </a:t>
            </a:r>
            <a:r>
              <a:rPr b="0" lang="en-GB"/>
              <a:t>- Amount of Content</a:t>
            </a:r>
            <a:endParaRPr b="0"/>
          </a:p>
          <a:p>
            <a:pPr indent="0" lvl="0" marL="0" rtl="0" algn="l">
              <a:spcBef>
                <a:spcPts val="0"/>
              </a:spcBef>
              <a:spcAft>
                <a:spcPts val="0"/>
              </a:spcAft>
              <a:buNone/>
            </a:pPr>
            <a:r>
              <a:t/>
            </a:r>
            <a:endParaRPr b="0"/>
          </a:p>
        </p:txBody>
      </p:sp>
      <p:sp>
        <p:nvSpPr>
          <p:cNvPr id="562" name="Google Shape;562;p57"/>
          <p:cNvSpPr txBox="1"/>
          <p:nvPr/>
        </p:nvSpPr>
        <p:spPr>
          <a:xfrm>
            <a:off x="78850" y="1471375"/>
            <a:ext cx="8839200" cy="2047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accent1"/>
              </a:buClr>
              <a:buSzPts val="1900"/>
              <a:buFont typeface="Lato"/>
              <a:buChar char="●"/>
            </a:pPr>
            <a:r>
              <a:rPr lang="en-GB" sz="1900">
                <a:solidFill>
                  <a:schemeClr val="accent1"/>
                </a:solidFill>
                <a:latin typeface="Lato"/>
                <a:ea typeface="Lato"/>
                <a:cs typeface="Lato"/>
                <a:sym typeface="Lato"/>
              </a:rPr>
              <a:t>Idea: Pushing out regular content </a:t>
            </a:r>
            <a:endParaRPr sz="19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GB" sz="1600">
                <a:solidFill>
                  <a:schemeClr val="accent1"/>
                </a:solidFill>
                <a:latin typeface="Lato"/>
                <a:ea typeface="Lato"/>
                <a:cs typeface="Lato"/>
                <a:sym typeface="Lato"/>
              </a:rPr>
              <a:t>Retain and boost engagement with cu</a:t>
            </a:r>
            <a:r>
              <a:rPr lang="en-GB" sz="1600">
                <a:solidFill>
                  <a:schemeClr val="accent1"/>
                </a:solidFill>
                <a:latin typeface="Lato"/>
                <a:ea typeface="Lato"/>
                <a:cs typeface="Lato"/>
                <a:sym typeface="Lato"/>
              </a:rPr>
              <a:t>r</a:t>
            </a:r>
            <a:r>
              <a:rPr lang="en-GB" sz="1600">
                <a:solidFill>
                  <a:schemeClr val="accent1"/>
                </a:solidFill>
                <a:latin typeface="Lato"/>
                <a:ea typeface="Lato"/>
                <a:cs typeface="Lato"/>
                <a:sym typeface="Lato"/>
              </a:rPr>
              <a:t>rent followers </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GB" sz="1600">
                <a:solidFill>
                  <a:schemeClr val="accent1"/>
                </a:solidFill>
                <a:latin typeface="Lato"/>
                <a:ea typeface="Lato"/>
                <a:cs typeface="Lato"/>
                <a:sym typeface="Lato"/>
              </a:rPr>
              <a:t>Maximize </a:t>
            </a:r>
            <a:r>
              <a:rPr lang="en-GB" sz="1600">
                <a:solidFill>
                  <a:schemeClr val="accent1"/>
                </a:solidFill>
                <a:latin typeface="Lato"/>
                <a:ea typeface="Lato"/>
                <a:cs typeface="Lato"/>
                <a:sym typeface="Lato"/>
              </a:rPr>
              <a:t>opportunities</a:t>
            </a:r>
            <a:r>
              <a:rPr lang="en-GB" sz="1600">
                <a:solidFill>
                  <a:schemeClr val="accent1"/>
                </a:solidFill>
                <a:latin typeface="Lato"/>
                <a:ea typeface="Lato"/>
                <a:cs typeface="Lato"/>
                <a:sym typeface="Lato"/>
              </a:rPr>
              <a:t> to gain new followers</a:t>
            </a:r>
            <a:endParaRPr sz="1600">
              <a:solidFill>
                <a:schemeClr val="accent1"/>
              </a:solidFill>
              <a:latin typeface="Lato"/>
              <a:ea typeface="Lato"/>
              <a:cs typeface="Lato"/>
              <a:sym typeface="Lato"/>
            </a:endParaRPr>
          </a:p>
          <a:p>
            <a:pPr indent="-349250" lvl="0" marL="457200" rtl="0" algn="l">
              <a:spcBef>
                <a:spcPts val="0"/>
              </a:spcBef>
              <a:spcAft>
                <a:spcPts val="0"/>
              </a:spcAft>
              <a:buClr>
                <a:schemeClr val="accent1"/>
              </a:buClr>
              <a:buSzPts val="1900"/>
              <a:buFont typeface="Lato"/>
              <a:buChar char="●"/>
            </a:pPr>
            <a:r>
              <a:rPr lang="en-GB" sz="1900">
                <a:solidFill>
                  <a:schemeClr val="accent1"/>
                </a:solidFill>
                <a:latin typeface="Lato"/>
                <a:ea typeface="Lato"/>
                <a:cs typeface="Lato"/>
                <a:sym typeface="Lato"/>
              </a:rPr>
              <a:t>Problem: need lots of content to post </a:t>
            </a:r>
            <a:endParaRPr sz="1900">
              <a:solidFill>
                <a:schemeClr val="accent1"/>
              </a:solidFill>
              <a:latin typeface="Lato"/>
              <a:ea typeface="Lato"/>
              <a:cs typeface="Lato"/>
              <a:sym typeface="Lato"/>
            </a:endParaRPr>
          </a:p>
          <a:p>
            <a:pPr indent="-349250" lvl="0" marL="457200" rtl="0" algn="l">
              <a:spcBef>
                <a:spcPts val="0"/>
              </a:spcBef>
              <a:spcAft>
                <a:spcPts val="0"/>
              </a:spcAft>
              <a:buClr>
                <a:schemeClr val="accent1"/>
              </a:buClr>
              <a:buSzPts val="1900"/>
              <a:buFont typeface="Lato"/>
              <a:buChar char="●"/>
            </a:pPr>
            <a:r>
              <a:rPr lang="en-GB" sz="1900">
                <a:solidFill>
                  <a:schemeClr val="accent1"/>
                </a:solidFill>
                <a:latin typeface="Lato"/>
                <a:ea typeface="Lato"/>
                <a:cs typeface="Lato"/>
                <a:sym typeface="Lato"/>
              </a:rPr>
              <a:t>Solution: detailed, </a:t>
            </a:r>
            <a:r>
              <a:rPr lang="en-GB" sz="1900">
                <a:solidFill>
                  <a:schemeClr val="accent1"/>
                </a:solidFill>
                <a:latin typeface="Lato"/>
                <a:ea typeface="Lato"/>
                <a:cs typeface="Lato"/>
                <a:sym typeface="Lato"/>
              </a:rPr>
              <a:t>premeditated</a:t>
            </a:r>
            <a:r>
              <a:rPr lang="en-GB" sz="1900">
                <a:solidFill>
                  <a:schemeClr val="accent1"/>
                </a:solidFill>
                <a:latin typeface="Lato"/>
                <a:ea typeface="Lato"/>
                <a:cs typeface="Lato"/>
                <a:sym typeface="Lato"/>
              </a:rPr>
              <a:t> content calendar </a:t>
            </a:r>
            <a:endParaRPr sz="19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GB" sz="1600">
                <a:solidFill>
                  <a:schemeClr val="accent1"/>
                </a:solidFill>
                <a:latin typeface="Lato"/>
                <a:ea typeface="Lato"/>
                <a:cs typeface="Lato"/>
                <a:sym typeface="Lato"/>
              </a:rPr>
              <a:t>From DA: what to post, what day to post, when to post </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GB" sz="1600">
                <a:solidFill>
                  <a:schemeClr val="accent1"/>
                </a:solidFill>
                <a:latin typeface="Lato"/>
                <a:ea typeface="Lato"/>
                <a:cs typeface="Lato"/>
                <a:sym typeface="Lato"/>
              </a:rPr>
              <a:t>Distribute posts throughout 10 weeks </a:t>
            </a:r>
            <a:endParaRPr sz="1600">
              <a:solidFill>
                <a:schemeClr val="accent1"/>
              </a:solidFill>
              <a:latin typeface="Lato"/>
              <a:ea typeface="Lato"/>
              <a:cs typeface="Lato"/>
              <a:sym typeface="Lato"/>
            </a:endParaRPr>
          </a:p>
        </p:txBody>
      </p:sp>
      <p:pic>
        <p:nvPicPr>
          <p:cNvPr id="563" name="Google Shape;563;p57"/>
          <p:cNvPicPr preferRelativeResize="0"/>
          <p:nvPr/>
        </p:nvPicPr>
        <p:blipFill>
          <a:blip r:embed="rId3">
            <a:alphaModFix/>
          </a:blip>
          <a:stretch>
            <a:fillRect/>
          </a:stretch>
        </p:blipFill>
        <p:spPr>
          <a:xfrm>
            <a:off x="39425" y="3595350"/>
            <a:ext cx="9065149" cy="12393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8"/>
          <p:cNvSpPr txBox="1"/>
          <p:nvPr>
            <p:ph type="title"/>
          </p:nvPr>
        </p:nvSpPr>
        <p:spPr>
          <a:xfrm>
            <a:off x="651050" y="867450"/>
            <a:ext cx="61815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Strategy </a:t>
            </a:r>
            <a:r>
              <a:rPr b="0" lang="en-GB"/>
              <a:t>- Amount of Content</a:t>
            </a:r>
            <a:endParaRPr b="0"/>
          </a:p>
          <a:p>
            <a:pPr indent="0" lvl="0" marL="0" rtl="0" algn="l">
              <a:spcBef>
                <a:spcPts val="0"/>
              </a:spcBef>
              <a:spcAft>
                <a:spcPts val="0"/>
              </a:spcAft>
              <a:buNone/>
            </a:pPr>
            <a:r>
              <a:t/>
            </a:r>
            <a:endParaRPr b="0"/>
          </a:p>
        </p:txBody>
      </p:sp>
      <p:sp>
        <p:nvSpPr>
          <p:cNvPr id="569" name="Google Shape;569;p58"/>
          <p:cNvSpPr txBox="1"/>
          <p:nvPr/>
        </p:nvSpPr>
        <p:spPr>
          <a:xfrm>
            <a:off x="207225" y="1645050"/>
            <a:ext cx="8839200" cy="333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chemeClr val="accent1"/>
                </a:solidFill>
                <a:latin typeface="Lato"/>
                <a:ea typeface="Lato"/>
                <a:cs typeface="Lato"/>
                <a:sym typeface="Lato"/>
              </a:rPr>
              <a:t>Potential types of posts to include in content calendar: </a:t>
            </a:r>
            <a:endParaRPr b="1" sz="1900">
              <a:solidFill>
                <a:schemeClr val="accent1"/>
              </a:solidFill>
              <a:latin typeface="Lato"/>
              <a:ea typeface="Lato"/>
              <a:cs typeface="Lato"/>
              <a:sym typeface="Lato"/>
            </a:endParaRPr>
          </a:p>
          <a:p>
            <a:pPr indent="-349250" lvl="0" marL="457200" rtl="0" algn="l">
              <a:spcBef>
                <a:spcPts val="1600"/>
              </a:spcBef>
              <a:spcAft>
                <a:spcPts val="0"/>
              </a:spcAft>
              <a:buClr>
                <a:schemeClr val="accent1"/>
              </a:buClr>
              <a:buSzPts val="1900"/>
              <a:buFont typeface="Lato"/>
              <a:buAutoNum type="arabicPeriod"/>
            </a:pPr>
            <a:r>
              <a:rPr lang="en-GB" sz="1900">
                <a:solidFill>
                  <a:schemeClr val="accent1"/>
                </a:solidFill>
                <a:latin typeface="Lato"/>
                <a:ea typeface="Lato"/>
                <a:cs typeface="Lato"/>
                <a:sym typeface="Lato"/>
              </a:rPr>
              <a:t>Recruitment + intern process </a:t>
            </a:r>
            <a:endParaRPr sz="19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AutoNum type="alphaLcPeriod"/>
            </a:pPr>
            <a:r>
              <a:rPr lang="en-GB" sz="1600">
                <a:solidFill>
                  <a:schemeClr val="accent1"/>
                </a:solidFill>
                <a:latin typeface="Lato"/>
                <a:ea typeface="Lato"/>
                <a:cs typeface="Lato"/>
                <a:sym typeface="Lato"/>
              </a:rPr>
              <a:t>Interviews with most recent intern class about experience of intern process</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AutoNum type="alphaLcPeriod"/>
            </a:pPr>
            <a:r>
              <a:rPr lang="en-GB" sz="1600">
                <a:solidFill>
                  <a:schemeClr val="accent1"/>
                </a:solidFill>
                <a:latin typeface="Lato"/>
                <a:ea typeface="Lato"/>
                <a:cs typeface="Lato"/>
                <a:sym typeface="Lato"/>
              </a:rPr>
              <a:t>Interviews with directors about experience leading intern proces </a:t>
            </a:r>
            <a:endParaRPr sz="1600">
              <a:solidFill>
                <a:schemeClr val="accent1"/>
              </a:solidFill>
              <a:latin typeface="Lato"/>
              <a:ea typeface="Lato"/>
              <a:cs typeface="Lato"/>
              <a:sym typeface="Lato"/>
            </a:endParaRPr>
          </a:p>
          <a:p>
            <a:pPr indent="-349250" lvl="0" marL="457200" rtl="0" algn="l">
              <a:spcBef>
                <a:spcPts val="0"/>
              </a:spcBef>
              <a:spcAft>
                <a:spcPts val="0"/>
              </a:spcAft>
              <a:buClr>
                <a:schemeClr val="accent1"/>
              </a:buClr>
              <a:buSzPts val="1900"/>
              <a:buFont typeface="Lato"/>
              <a:buAutoNum type="arabicPeriod"/>
            </a:pPr>
            <a:r>
              <a:rPr lang="en-GB" sz="1900">
                <a:solidFill>
                  <a:schemeClr val="accent1"/>
                </a:solidFill>
                <a:latin typeface="Lato"/>
                <a:ea typeface="Lato"/>
                <a:cs typeface="Lato"/>
                <a:sym typeface="Lato"/>
              </a:rPr>
              <a:t>Past projects </a:t>
            </a:r>
            <a:endParaRPr sz="19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AutoNum type="alphaLcPeriod"/>
            </a:pPr>
            <a:r>
              <a:rPr lang="en-GB" sz="1600">
                <a:solidFill>
                  <a:schemeClr val="accent1"/>
                </a:solidFill>
                <a:latin typeface="Lato"/>
                <a:ea typeface="Lato"/>
                <a:cs typeface="Lato"/>
                <a:sym typeface="Lato"/>
              </a:rPr>
              <a:t>Piquing</a:t>
            </a:r>
            <a:r>
              <a:rPr lang="en-GB" sz="1600">
                <a:solidFill>
                  <a:schemeClr val="accent1"/>
                </a:solidFill>
                <a:latin typeface="Lato"/>
                <a:ea typeface="Lato"/>
                <a:cs typeface="Lato"/>
                <a:sym typeface="Lato"/>
              </a:rPr>
              <a:t> followers interests in potential projects may result in decision to apply</a:t>
            </a:r>
            <a:endParaRPr sz="1600">
              <a:solidFill>
                <a:schemeClr val="accent1"/>
              </a:solidFill>
              <a:latin typeface="Lato"/>
              <a:ea typeface="Lato"/>
              <a:cs typeface="Lato"/>
              <a:sym typeface="Lato"/>
            </a:endParaRPr>
          </a:p>
          <a:p>
            <a:pPr indent="-349250" lvl="0" marL="457200" rtl="0" algn="l">
              <a:spcBef>
                <a:spcPts val="0"/>
              </a:spcBef>
              <a:spcAft>
                <a:spcPts val="0"/>
              </a:spcAft>
              <a:buClr>
                <a:schemeClr val="accent1"/>
              </a:buClr>
              <a:buSzPts val="1900"/>
              <a:buFont typeface="Lato"/>
              <a:buAutoNum type="arabicPeriod"/>
            </a:pPr>
            <a:r>
              <a:rPr lang="en-GB" sz="1900">
                <a:solidFill>
                  <a:schemeClr val="accent1"/>
                </a:solidFill>
                <a:latin typeface="Lato"/>
                <a:ea typeface="Lato"/>
                <a:cs typeface="Lato"/>
                <a:sym typeface="Lato"/>
              </a:rPr>
              <a:t>Events + socials </a:t>
            </a:r>
            <a:endParaRPr sz="19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AutoNum type="alphaLcPeriod"/>
            </a:pPr>
            <a:r>
              <a:rPr lang="en-GB" sz="1600">
                <a:solidFill>
                  <a:schemeClr val="accent1"/>
                </a:solidFill>
                <a:latin typeface="Lato"/>
                <a:ea typeface="Lato"/>
                <a:cs typeface="Lato"/>
                <a:sym typeface="Lato"/>
              </a:rPr>
              <a:t>Creates image that Lumnus fosters personal relationships</a:t>
            </a:r>
            <a:endParaRPr sz="1600">
              <a:solidFill>
                <a:schemeClr val="accent1"/>
              </a:solidFill>
              <a:latin typeface="Lato"/>
              <a:ea typeface="Lato"/>
              <a:cs typeface="Lato"/>
              <a:sym typeface="Lato"/>
            </a:endParaRPr>
          </a:p>
          <a:p>
            <a:pPr indent="-349250" lvl="0" marL="457200" rtl="0" algn="l">
              <a:spcBef>
                <a:spcPts val="0"/>
              </a:spcBef>
              <a:spcAft>
                <a:spcPts val="0"/>
              </a:spcAft>
              <a:buClr>
                <a:schemeClr val="accent1"/>
              </a:buClr>
              <a:buSzPts val="1900"/>
              <a:buFont typeface="Lato"/>
              <a:buAutoNum type="arabicPeriod"/>
            </a:pPr>
            <a:r>
              <a:rPr lang="en-GB" sz="1900">
                <a:solidFill>
                  <a:schemeClr val="accent1"/>
                </a:solidFill>
                <a:latin typeface="Lato"/>
                <a:ea typeface="Lato"/>
                <a:cs typeface="Lato"/>
                <a:sym typeface="Lato"/>
              </a:rPr>
              <a:t>Member + alumni spotlights </a:t>
            </a:r>
            <a:endParaRPr sz="19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AutoNum type="alphaLcPeriod"/>
            </a:pPr>
            <a:r>
              <a:rPr lang="en-GB" sz="1600">
                <a:solidFill>
                  <a:schemeClr val="accent1"/>
                </a:solidFill>
                <a:latin typeface="Lato"/>
                <a:ea typeface="Lato"/>
                <a:cs typeface="Lato"/>
                <a:sym typeface="Lato"/>
              </a:rPr>
              <a:t>Lumnus already does this on their instagram </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AutoNum type="alphaLcPeriod"/>
            </a:pPr>
            <a:r>
              <a:rPr lang="en-GB" sz="1600">
                <a:solidFill>
                  <a:schemeClr val="accent1"/>
                </a:solidFill>
                <a:latin typeface="Lato"/>
                <a:ea typeface="Lato"/>
                <a:cs typeface="Lato"/>
                <a:sym typeface="Lato"/>
              </a:rPr>
              <a:t>Upping quantity will lead to online presence, diversification, and personality</a:t>
            </a:r>
            <a:endParaRPr sz="1600">
              <a:solidFill>
                <a:schemeClr val="accen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9"/>
          <p:cNvSpPr txBox="1"/>
          <p:nvPr>
            <p:ph type="title"/>
          </p:nvPr>
        </p:nvSpPr>
        <p:spPr>
          <a:xfrm>
            <a:off x="651050" y="8674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Strategy </a:t>
            </a:r>
            <a:r>
              <a:rPr b="0" lang="en-GB"/>
              <a:t>- Structure of Content</a:t>
            </a:r>
            <a:endParaRPr b="0"/>
          </a:p>
          <a:p>
            <a:pPr indent="0" lvl="0" marL="0" rtl="0" algn="l">
              <a:spcBef>
                <a:spcPts val="0"/>
              </a:spcBef>
              <a:spcAft>
                <a:spcPts val="0"/>
              </a:spcAft>
              <a:buNone/>
            </a:pPr>
            <a:r>
              <a:t/>
            </a:r>
            <a:endParaRPr b="0"/>
          </a:p>
        </p:txBody>
      </p:sp>
      <p:pic>
        <p:nvPicPr>
          <p:cNvPr id="575" name="Google Shape;575;p59"/>
          <p:cNvPicPr preferRelativeResize="0"/>
          <p:nvPr/>
        </p:nvPicPr>
        <p:blipFill>
          <a:blip r:embed="rId3">
            <a:alphaModFix/>
          </a:blip>
          <a:stretch>
            <a:fillRect/>
          </a:stretch>
        </p:blipFill>
        <p:spPr>
          <a:xfrm>
            <a:off x="4633133" y="785125"/>
            <a:ext cx="4273117" cy="41809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0"/>
          <p:cNvSpPr txBox="1"/>
          <p:nvPr>
            <p:ph type="title"/>
          </p:nvPr>
        </p:nvSpPr>
        <p:spPr>
          <a:xfrm>
            <a:off x="651050" y="7150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Strategy </a:t>
            </a:r>
            <a:r>
              <a:rPr b="0" lang="en-GB"/>
              <a:t>- Structure of Content</a:t>
            </a:r>
            <a:endParaRPr b="0"/>
          </a:p>
          <a:p>
            <a:pPr indent="0" lvl="0" marL="0" rtl="0" algn="l">
              <a:spcBef>
                <a:spcPts val="0"/>
              </a:spcBef>
              <a:spcAft>
                <a:spcPts val="0"/>
              </a:spcAft>
              <a:buNone/>
            </a:pPr>
            <a:r>
              <a:t/>
            </a:r>
            <a:endParaRPr b="0"/>
          </a:p>
        </p:txBody>
      </p:sp>
      <p:pic>
        <p:nvPicPr>
          <p:cNvPr id="581" name="Google Shape;581;p60"/>
          <p:cNvPicPr preferRelativeResize="0"/>
          <p:nvPr/>
        </p:nvPicPr>
        <p:blipFill>
          <a:blip r:embed="rId3">
            <a:alphaModFix/>
          </a:blip>
          <a:stretch>
            <a:fillRect/>
          </a:stretch>
        </p:blipFill>
        <p:spPr>
          <a:xfrm>
            <a:off x="797100" y="1809750"/>
            <a:ext cx="3300901" cy="3300901"/>
          </a:xfrm>
          <a:prstGeom prst="rect">
            <a:avLst/>
          </a:prstGeom>
          <a:noFill/>
          <a:ln>
            <a:noFill/>
          </a:ln>
        </p:spPr>
      </p:pic>
      <p:pic>
        <p:nvPicPr>
          <p:cNvPr id="582" name="Google Shape;582;p60"/>
          <p:cNvPicPr preferRelativeResize="0"/>
          <p:nvPr/>
        </p:nvPicPr>
        <p:blipFill>
          <a:blip r:embed="rId4">
            <a:alphaModFix/>
          </a:blip>
          <a:stretch>
            <a:fillRect/>
          </a:stretch>
        </p:blipFill>
        <p:spPr>
          <a:xfrm>
            <a:off x="4981350" y="1785500"/>
            <a:ext cx="3300901" cy="33009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6" name="Shape 586"/>
        <p:cNvGrpSpPr/>
        <p:nvPr/>
      </p:nvGrpSpPr>
      <p:grpSpPr>
        <a:xfrm>
          <a:off x="0" y="0"/>
          <a:ext cx="0" cy="0"/>
          <a:chOff x="0" y="0"/>
          <a:chExt cx="0" cy="0"/>
        </a:xfrm>
      </p:grpSpPr>
      <p:sp>
        <p:nvSpPr>
          <p:cNvPr id="587" name="Google Shape;587;p61"/>
          <p:cNvSpPr txBox="1"/>
          <p:nvPr>
            <p:ph type="title"/>
          </p:nvPr>
        </p:nvSpPr>
        <p:spPr>
          <a:xfrm>
            <a:off x="2860850" y="410250"/>
            <a:ext cx="3300900" cy="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Partnership Strategy </a:t>
            </a:r>
            <a:endParaRPr b="0"/>
          </a:p>
        </p:txBody>
      </p:sp>
      <p:sp>
        <p:nvSpPr>
          <p:cNvPr id="588" name="Google Shape;588;p61"/>
          <p:cNvSpPr txBox="1"/>
          <p:nvPr/>
        </p:nvSpPr>
        <p:spPr>
          <a:xfrm>
            <a:off x="314575" y="1016475"/>
            <a:ext cx="4813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u="sng">
                <a:latin typeface="Lato"/>
                <a:ea typeface="Lato"/>
                <a:cs typeface="Lato"/>
                <a:sym typeface="Lato"/>
              </a:rPr>
              <a:t>Main Idea</a:t>
            </a:r>
            <a:endParaRPr sz="1500" u="sng">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Optimizing</a:t>
            </a:r>
            <a:r>
              <a:rPr lang="en-GB" sz="1500">
                <a:latin typeface="Lato"/>
                <a:ea typeface="Lato"/>
                <a:cs typeface="Lato"/>
                <a:sym typeface="Lato"/>
              </a:rPr>
              <a:t> social media presence (indirect </a:t>
            </a:r>
            <a:r>
              <a:rPr lang="en-GB" sz="1500">
                <a:latin typeface="Lato"/>
                <a:ea typeface="Lato"/>
                <a:cs typeface="Lato"/>
                <a:sym typeface="Lato"/>
              </a:rPr>
              <a:t>outsourcing</a:t>
            </a:r>
            <a:r>
              <a:rPr lang="en-GB" sz="1500">
                <a:latin typeface="Lato"/>
                <a:ea typeface="Lato"/>
                <a:cs typeface="Lato"/>
                <a:sym typeface="Lato"/>
              </a:rPr>
              <a:t>)</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Innovative and creative </a:t>
            </a:r>
            <a:r>
              <a:rPr lang="en-GB" sz="1500">
                <a:latin typeface="Lato"/>
                <a:ea typeface="Lato"/>
                <a:cs typeface="Lato"/>
                <a:sym typeface="Lato"/>
              </a:rPr>
              <a:t>outlook (digital presence)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Increase in attraction/engagement/recruitment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Word of mouth marketing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Potential Clientele acquisition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Co-ops / joint ventures </a:t>
            </a:r>
            <a:endParaRPr sz="1500">
              <a:latin typeface="Lato"/>
              <a:ea typeface="Lato"/>
              <a:cs typeface="Lato"/>
              <a:sym typeface="Lato"/>
            </a:endParaRPr>
          </a:p>
        </p:txBody>
      </p:sp>
      <p:sp>
        <p:nvSpPr>
          <p:cNvPr id="589" name="Google Shape;589;p61"/>
          <p:cNvSpPr txBox="1"/>
          <p:nvPr/>
        </p:nvSpPr>
        <p:spPr>
          <a:xfrm>
            <a:off x="5437475" y="960900"/>
            <a:ext cx="361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u="sng">
                <a:latin typeface="Lato"/>
                <a:ea typeface="Lato"/>
                <a:cs typeface="Lato"/>
                <a:sym typeface="Lato"/>
              </a:rPr>
              <a:t>Committee</a:t>
            </a:r>
            <a:r>
              <a:rPr lang="en-GB" sz="1500" u="sng">
                <a:latin typeface="Lato"/>
                <a:ea typeface="Lato"/>
                <a:cs typeface="Lato"/>
                <a:sym typeface="Lato"/>
              </a:rPr>
              <a:t> &amp; Command Chain </a:t>
            </a:r>
            <a:endParaRPr sz="1500" u="sng">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Marketing  &amp; External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VP of Operations</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VP of both </a:t>
            </a:r>
            <a:r>
              <a:rPr lang="en-GB" sz="1500">
                <a:latin typeface="Lato"/>
                <a:ea typeface="Lato"/>
                <a:cs typeface="Lato"/>
                <a:sym typeface="Lato"/>
              </a:rPr>
              <a:t>tracks</a:t>
            </a:r>
            <a:r>
              <a:rPr lang="en-GB" sz="1500">
                <a:latin typeface="Lato"/>
                <a:ea typeface="Lato"/>
                <a:cs typeface="Lato"/>
                <a:sym typeface="Lato"/>
              </a:rPr>
              <a:t> </a:t>
            </a:r>
            <a:endParaRPr sz="1500">
              <a:latin typeface="Lato"/>
              <a:ea typeface="Lato"/>
              <a:cs typeface="Lato"/>
              <a:sym typeface="Lato"/>
            </a:endParaRPr>
          </a:p>
        </p:txBody>
      </p:sp>
      <p:pic>
        <p:nvPicPr>
          <p:cNvPr id="590" name="Google Shape;590;p61"/>
          <p:cNvPicPr preferRelativeResize="0"/>
          <p:nvPr/>
        </p:nvPicPr>
        <p:blipFill>
          <a:blip r:embed="rId3">
            <a:alphaModFix/>
          </a:blip>
          <a:stretch>
            <a:fillRect/>
          </a:stretch>
        </p:blipFill>
        <p:spPr>
          <a:xfrm>
            <a:off x="3750775" y="3276600"/>
            <a:ext cx="1957399" cy="1714501"/>
          </a:xfrm>
          <a:prstGeom prst="rect">
            <a:avLst/>
          </a:prstGeom>
          <a:noFill/>
          <a:ln>
            <a:noFill/>
          </a:ln>
        </p:spPr>
      </p:pic>
      <p:pic>
        <p:nvPicPr>
          <p:cNvPr id="591" name="Google Shape;591;p61"/>
          <p:cNvPicPr preferRelativeResize="0"/>
          <p:nvPr/>
        </p:nvPicPr>
        <p:blipFill>
          <a:blip r:embed="rId4">
            <a:alphaModFix/>
          </a:blip>
          <a:stretch>
            <a:fillRect/>
          </a:stretch>
        </p:blipFill>
        <p:spPr>
          <a:xfrm>
            <a:off x="7475742" y="3276600"/>
            <a:ext cx="1597707" cy="1714500"/>
          </a:xfrm>
          <a:prstGeom prst="rect">
            <a:avLst/>
          </a:prstGeom>
          <a:noFill/>
          <a:ln>
            <a:noFill/>
          </a:ln>
        </p:spPr>
      </p:pic>
      <p:pic>
        <p:nvPicPr>
          <p:cNvPr id="592" name="Google Shape;592;p61"/>
          <p:cNvPicPr preferRelativeResize="0"/>
          <p:nvPr/>
        </p:nvPicPr>
        <p:blipFill>
          <a:blip r:embed="rId5">
            <a:alphaModFix/>
          </a:blip>
          <a:stretch>
            <a:fillRect/>
          </a:stretch>
        </p:blipFill>
        <p:spPr>
          <a:xfrm>
            <a:off x="5877175" y="2232350"/>
            <a:ext cx="1339525" cy="1575200"/>
          </a:xfrm>
          <a:prstGeom prst="rect">
            <a:avLst/>
          </a:prstGeom>
          <a:noFill/>
          <a:ln>
            <a:noFill/>
          </a:ln>
        </p:spPr>
      </p:pic>
      <p:pic>
        <p:nvPicPr>
          <p:cNvPr id="593" name="Google Shape;593;p61"/>
          <p:cNvPicPr preferRelativeResize="0"/>
          <p:nvPr/>
        </p:nvPicPr>
        <p:blipFill rotWithShape="1">
          <a:blip r:embed="rId6">
            <a:alphaModFix/>
          </a:blip>
          <a:srcRect b="28744" l="7801" r="23761" t="0"/>
          <a:stretch/>
        </p:blipFill>
        <p:spPr>
          <a:xfrm>
            <a:off x="793327" y="3048375"/>
            <a:ext cx="2947528" cy="2031902"/>
          </a:xfrm>
          <a:prstGeom prst="rect">
            <a:avLst/>
          </a:prstGeom>
          <a:noFill/>
          <a:ln>
            <a:noFill/>
          </a:ln>
        </p:spPr>
      </p:pic>
      <p:sp>
        <p:nvSpPr>
          <p:cNvPr id="594" name="Google Shape;594;p61"/>
          <p:cNvSpPr txBox="1"/>
          <p:nvPr/>
        </p:nvSpPr>
        <p:spPr>
          <a:xfrm>
            <a:off x="1858525" y="3775050"/>
            <a:ext cx="10695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lt1"/>
                </a:solidFill>
                <a:latin typeface="Lato"/>
                <a:ea typeface="Lato"/>
                <a:cs typeface="Lato"/>
                <a:sym typeface="Lato"/>
              </a:rPr>
              <a:t>Work With US</a:t>
            </a:r>
            <a:endParaRPr sz="1050">
              <a:solidFill>
                <a:schemeClr val="lt1"/>
              </a:solidFill>
              <a:latin typeface="Lato"/>
              <a:ea typeface="Lato"/>
              <a:cs typeface="Lato"/>
              <a:sym typeface="Lato"/>
            </a:endParaRPr>
          </a:p>
        </p:txBody>
      </p:sp>
      <p:pic>
        <p:nvPicPr>
          <p:cNvPr id="595" name="Google Shape;595;p61"/>
          <p:cNvPicPr preferRelativeResize="0"/>
          <p:nvPr/>
        </p:nvPicPr>
        <p:blipFill>
          <a:blip r:embed="rId7">
            <a:alphaModFix/>
          </a:blip>
          <a:stretch>
            <a:fillRect/>
          </a:stretch>
        </p:blipFill>
        <p:spPr>
          <a:xfrm>
            <a:off x="5568238" y="4001932"/>
            <a:ext cx="1957400" cy="6015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2837450" y="420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Partnership Strategy </a:t>
            </a:r>
            <a:endParaRPr b="0"/>
          </a:p>
        </p:txBody>
      </p:sp>
      <p:sp>
        <p:nvSpPr>
          <p:cNvPr id="601" name="Google Shape;601;p62"/>
          <p:cNvSpPr txBox="1"/>
          <p:nvPr>
            <p:ph idx="1" type="body"/>
          </p:nvPr>
        </p:nvSpPr>
        <p:spPr>
          <a:xfrm>
            <a:off x="0" y="1048525"/>
            <a:ext cx="9144000" cy="735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1450"/>
              <a:t>Engineering /  ACM</a:t>
            </a:r>
            <a:r>
              <a:rPr lang="en-GB" sz="1450"/>
              <a:t> /  </a:t>
            </a:r>
            <a:r>
              <a:rPr b="1" lang="en-GB" sz="1450"/>
              <a:t>Women in STEM </a:t>
            </a:r>
            <a:r>
              <a:rPr lang="en-GB" sz="1450"/>
              <a:t> / </a:t>
            </a:r>
            <a:r>
              <a:rPr b="1" lang="en-GB" sz="1450"/>
              <a:t>Grad societies</a:t>
            </a:r>
            <a:r>
              <a:rPr lang="en-GB" sz="1450"/>
              <a:t> / </a:t>
            </a:r>
            <a:r>
              <a:rPr b="1" lang="en-GB" sz="1450"/>
              <a:t>Rady Clubs </a:t>
            </a:r>
            <a:r>
              <a:rPr lang="en-GB" sz="1450"/>
              <a:t> / </a:t>
            </a:r>
            <a:r>
              <a:rPr b="1" lang="en-GB" sz="1450"/>
              <a:t>Pre-professional &amp;  Developmental orgs</a:t>
            </a:r>
            <a:endParaRPr sz="1450"/>
          </a:p>
          <a:p>
            <a:pPr indent="0" lvl="0" marL="457200" rtl="0" algn="ctr">
              <a:spcBef>
                <a:spcPts val="1600"/>
              </a:spcBef>
              <a:spcAft>
                <a:spcPts val="0"/>
              </a:spcAft>
              <a:buNone/>
            </a:pPr>
            <a:r>
              <a:t/>
            </a:r>
            <a:endParaRPr sz="1450"/>
          </a:p>
          <a:p>
            <a:pPr indent="0" lvl="0" marL="0" rtl="0" algn="ctr">
              <a:spcBef>
                <a:spcPts val="1600"/>
              </a:spcBef>
              <a:spcAft>
                <a:spcPts val="0"/>
              </a:spcAft>
              <a:buNone/>
            </a:pPr>
            <a:r>
              <a:t/>
            </a:r>
            <a:endParaRPr sz="1450"/>
          </a:p>
        </p:txBody>
      </p:sp>
      <p:pic>
        <p:nvPicPr>
          <p:cNvPr id="602" name="Google Shape;602;p62"/>
          <p:cNvPicPr preferRelativeResize="0"/>
          <p:nvPr/>
        </p:nvPicPr>
        <p:blipFill>
          <a:blip r:embed="rId3">
            <a:alphaModFix/>
          </a:blip>
          <a:stretch>
            <a:fillRect/>
          </a:stretch>
        </p:blipFill>
        <p:spPr>
          <a:xfrm>
            <a:off x="0" y="3772050"/>
            <a:ext cx="4008018" cy="1381500"/>
          </a:xfrm>
          <a:prstGeom prst="rect">
            <a:avLst/>
          </a:prstGeom>
          <a:noFill/>
          <a:ln>
            <a:noFill/>
          </a:ln>
        </p:spPr>
      </p:pic>
      <p:pic>
        <p:nvPicPr>
          <p:cNvPr id="603" name="Google Shape;603;p62"/>
          <p:cNvPicPr preferRelativeResize="0"/>
          <p:nvPr/>
        </p:nvPicPr>
        <p:blipFill rotWithShape="1">
          <a:blip r:embed="rId4">
            <a:alphaModFix/>
          </a:blip>
          <a:srcRect b="31799" l="31582" r="31460" t="21340"/>
          <a:stretch/>
        </p:blipFill>
        <p:spPr>
          <a:xfrm>
            <a:off x="4236025" y="3443375"/>
            <a:ext cx="2314026" cy="1650499"/>
          </a:xfrm>
          <a:prstGeom prst="rect">
            <a:avLst/>
          </a:prstGeom>
          <a:noFill/>
          <a:ln>
            <a:noFill/>
          </a:ln>
        </p:spPr>
      </p:pic>
      <p:pic>
        <p:nvPicPr>
          <p:cNvPr id="604" name="Google Shape;604;p62"/>
          <p:cNvPicPr preferRelativeResize="0"/>
          <p:nvPr/>
        </p:nvPicPr>
        <p:blipFill>
          <a:blip r:embed="rId5">
            <a:alphaModFix/>
          </a:blip>
          <a:stretch>
            <a:fillRect/>
          </a:stretch>
        </p:blipFill>
        <p:spPr>
          <a:xfrm>
            <a:off x="152399" y="1572975"/>
            <a:ext cx="1932223" cy="1959977"/>
          </a:xfrm>
          <a:prstGeom prst="rect">
            <a:avLst/>
          </a:prstGeom>
          <a:noFill/>
          <a:ln>
            <a:noFill/>
          </a:ln>
        </p:spPr>
      </p:pic>
      <p:pic>
        <p:nvPicPr>
          <p:cNvPr id="605" name="Google Shape;605;p62"/>
          <p:cNvPicPr preferRelativeResize="0"/>
          <p:nvPr/>
        </p:nvPicPr>
        <p:blipFill>
          <a:blip r:embed="rId6">
            <a:alphaModFix/>
          </a:blip>
          <a:stretch>
            <a:fillRect/>
          </a:stretch>
        </p:blipFill>
        <p:spPr>
          <a:xfrm>
            <a:off x="7135575" y="1230075"/>
            <a:ext cx="1932226" cy="1932226"/>
          </a:xfrm>
          <a:prstGeom prst="rect">
            <a:avLst/>
          </a:prstGeom>
          <a:noFill/>
          <a:ln>
            <a:noFill/>
          </a:ln>
        </p:spPr>
      </p:pic>
      <p:pic>
        <p:nvPicPr>
          <p:cNvPr id="606" name="Google Shape;606;p62"/>
          <p:cNvPicPr preferRelativeResize="0"/>
          <p:nvPr/>
        </p:nvPicPr>
        <p:blipFill rotWithShape="1">
          <a:blip r:embed="rId7">
            <a:alphaModFix/>
          </a:blip>
          <a:srcRect b="0" l="57163" r="15942" t="0"/>
          <a:stretch/>
        </p:blipFill>
        <p:spPr>
          <a:xfrm>
            <a:off x="7211775" y="2931723"/>
            <a:ext cx="1932224" cy="2211777"/>
          </a:xfrm>
          <a:prstGeom prst="rect">
            <a:avLst/>
          </a:prstGeom>
          <a:noFill/>
          <a:ln>
            <a:noFill/>
          </a:ln>
        </p:spPr>
      </p:pic>
      <p:pic>
        <p:nvPicPr>
          <p:cNvPr id="607" name="Google Shape;607;p62"/>
          <p:cNvPicPr preferRelativeResize="0"/>
          <p:nvPr/>
        </p:nvPicPr>
        <p:blipFill>
          <a:blip r:embed="rId8">
            <a:alphaModFix/>
          </a:blip>
          <a:stretch>
            <a:fillRect/>
          </a:stretch>
        </p:blipFill>
        <p:spPr>
          <a:xfrm>
            <a:off x="2389426" y="1473824"/>
            <a:ext cx="2151400" cy="2145826"/>
          </a:xfrm>
          <a:prstGeom prst="rect">
            <a:avLst/>
          </a:prstGeom>
          <a:noFill/>
          <a:ln>
            <a:noFill/>
          </a:ln>
        </p:spPr>
      </p:pic>
      <p:pic>
        <p:nvPicPr>
          <p:cNvPr id="608" name="Google Shape;608;p62"/>
          <p:cNvPicPr preferRelativeResize="0"/>
          <p:nvPr/>
        </p:nvPicPr>
        <p:blipFill rotWithShape="1">
          <a:blip r:embed="rId9">
            <a:alphaModFix/>
          </a:blip>
          <a:srcRect b="0" l="12496" r="28391" t="0"/>
          <a:stretch/>
        </p:blipFill>
        <p:spPr>
          <a:xfrm>
            <a:off x="4937776" y="1557961"/>
            <a:ext cx="1932225" cy="180921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3"/>
          <p:cNvSpPr txBox="1"/>
          <p:nvPr>
            <p:ph type="title"/>
          </p:nvPr>
        </p:nvSpPr>
        <p:spPr>
          <a:xfrm>
            <a:off x="193850" y="943650"/>
            <a:ext cx="39210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Engagement Strategy </a:t>
            </a:r>
            <a:endParaRPr/>
          </a:p>
        </p:txBody>
      </p:sp>
      <p:sp>
        <p:nvSpPr>
          <p:cNvPr id="614" name="Google Shape;614;p63"/>
          <p:cNvSpPr txBox="1"/>
          <p:nvPr>
            <p:ph idx="1" type="body"/>
          </p:nvPr>
        </p:nvSpPr>
        <p:spPr>
          <a:xfrm>
            <a:off x="185075" y="2025725"/>
            <a:ext cx="3300900" cy="15975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GB" sz="1200"/>
              <a:t>Mission statement refinement</a:t>
            </a:r>
            <a:endParaRPr sz="1200"/>
          </a:p>
          <a:p>
            <a:pPr indent="0" lvl="0" marL="457200" rtl="0" algn="l">
              <a:lnSpc>
                <a:spcPct val="150000"/>
              </a:lnSpc>
              <a:spcBef>
                <a:spcPts val="1600"/>
              </a:spcBef>
              <a:spcAft>
                <a:spcPts val="0"/>
              </a:spcAft>
              <a:buNone/>
            </a:pPr>
            <a:r>
              <a:rPr lang="en-GB" sz="1200"/>
              <a:t>External Links and Contact</a:t>
            </a:r>
            <a:endParaRPr sz="1200"/>
          </a:p>
          <a:p>
            <a:pPr indent="0" lvl="0" marL="457200" rtl="0" algn="l">
              <a:lnSpc>
                <a:spcPct val="150000"/>
              </a:lnSpc>
              <a:spcBef>
                <a:spcPts val="1600"/>
              </a:spcBef>
              <a:spcAft>
                <a:spcPts val="0"/>
              </a:spcAft>
              <a:buNone/>
            </a:pPr>
            <a:r>
              <a:rPr lang="en-GB" sz="1200"/>
              <a:t>Cohesive Theme: Color Scheme</a:t>
            </a:r>
            <a:endParaRPr sz="1200"/>
          </a:p>
          <a:p>
            <a:pPr indent="0" lvl="0" marL="457200" rtl="0" algn="l">
              <a:lnSpc>
                <a:spcPct val="150000"/>
              </a:lnSpc>
              <a:spcBef>
                <a:spcPts val="1600"/>
              </a:spcBef>
              <a:spcAft>
                <a:spcPts val="1600"/>
              </a:spcAft>
              <a:buNone/>
            </a:pPr>
            <a:r>
              <a:rPr lang="en-GB" sz="1200"/>
              <a:t>Updated and Relevant Content</a:t>
            </a:r>
            <a:endParaRPr sz="1200"/>
          </a:p>
        </p:txBody>
      </p:sp>
      <p:cxnSp>
        <p:nvCxnSpPr>
          <p:cNvPr id="615" name="Google Shape;615;p63"/>
          <p:cNvCxnSpPr/>
          <p:nvPr/>
        </p:nvCxnSpPr>
        <p:spPr>
          <a:xfrm>
            <a:off x="3878613" y="2045988"/>
            <a:ext cx="8400" cy="27906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63"/>
          <p:cNvSpPr txBox="1"/>
          <p:nvPr>
            <p:ph idx="1" type="body"/>
          </p:nvPr>
        </p:nvSpPr>
        <p:spPr>
          <a:xfrm>
            <a:off x="651053" y="1525125"/>
            <a:ext cx="3663000" cy="40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GB" sz="1400"/>
              <a:t>Instagram Bio &amp; Theme</a:t>
            </a:r>
            <a:endParaRPr b="1" i="1" sz="1400"/>
          </a:p>
        </p:txBody>
      </p:sp>
      <p:pic>
        <p:nvPicPr>
          <p:cNvPr id="617" name="Google Shape;617;p63"/>
          <p:cNvPicPr preferRelativeResize="0"/>
          <p:nvPr/>
        </p:nvPicPr>
        <p:blipFill rotWithShape="1">
          <a:blip r:embed="rId3">
            <a:alphaModFix/>
          </a:blip>
          <a:srcRect b="57450" l="6867" r="9985" t="5808"/>
          <a:stretch/>
        </p:blipFill>
        <p:spPr>
          <a:xfrm>
            <a:off x="4903150" y="2804201"/>
            <a:ext cx="3803550" cy="2056075"/>
          </a:xfrm>
          <a:prstGeom prst="rect">
            <a:avLst/>
          </a:prstGeom>
          <a:noFill/>
          <a:ln>
            <a:noFill/>
          </a:ln>
        </p:spPr>
      </p:pic>
      <p:pic>
        <p:nvPicPr>
          <p:cNvPr id="618" name="Google Shape;618;p63"/>
          <p:cNvPicPr preferRelativeResize="0"/>
          <p:nvPr/>
        </p:nvPicPr>
        <p:blipFill rotWithShape="1">
          <a:blip r:embed="rId4">
            <a:alphaModFix/>
          </a:blip>
          <a:srcRect b="41244" l="0" r="22767" t="27380"/>
          <a:stretch/>
        </p:blipFill>
        <p:spPr>
          <a:xfrm>
            <a:off x="651050" y="4130175"/>
            <a:ext cx="2396124" cy="730099"/>
          </a:xfrm>
          <a:prstGeom prst="rect">
            <a:avLst/>
          </a:prstGeom>
          <a:noFill/>
          <a:ln cap="flat" cmpd="sng" w="19050">
            <a:solidFill>
              <a:schemeClr val="dk2"/>
            </a:solidFill>
            <a:prstDash val="solid"/>
            <a:round/>
            <a:headEnd len="sm" w="sm" type="none"/>
            <a:tailEnd len="sm" w="sm" type="none"/>
          </a:ln>
        </p:spPr>
      </p:pic>
      <p:pic>
        <p:nvPicPr>
          <p:cNvPr id="619" name="Google Shape;619;p63"/>
          <p:cNvPicPr preferRelativeResize="0"/>
          <p:nvPr/>
        </p:nvPicPr>
        <p:blipFill rotWithShape="1">
          <a:blip r:embed="rId5">
            <a:alphaModFix/>
          </a:blip>
          <a:srcRect b="0" l="0" r="6890" t="0"/>
          <a:stretch/>
        </p:blipFill>
        <p:spPr>
          <a:xfrm>
            <a:off x="4903150" y="552713"/>
            <a:ext cx="3803548" cy="2175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578475" y="946425"/>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Project Execution Phases </a:t>
            </a:r>
            <a:endParaRPr sz="1000"/>
          </a:p>
        </p:txBody>
      </p:sp>
      <p:pic>
        <p:nvPicPr>
          <p:cNvPr id="379" name="Google Shape;379;p37"/>
          <p:cNvPicPr preferRelativeResize="0"/>
          <p:nvPr/>
        </p:nvPicPr>
        <p:blipFill rotWithShape="1">
          <a:blip r:embed="rId3">
            <a:alphaModFix/>
          </a:blip>
          <a:srcRect b="18802" l="1208" r="65856" t="30963"/>
          <a:stretch/>
        </p:blipFill>
        <p:spPr>
          <a:xfrm>
            <a:off x="739825" y="1647200"/>
            <a:ext cx="4500525" cy="2036375"/>
          </a:xfrm>
          <a:prstGeom prst="rect">
            <a:avLst/>
          </a:prstGeom>
          <a:noFill/>
          <a:ln cap="flat" cmpd="sng" w="9525">
            <a:solidFill>
              <a:schemeClr val="accent5"/>
            </a:solidFill>
            <a:prstDash val="solid"/>
            <a:round/>
            <a:headEnd len="sm" w="sm" type="none"/>
            <a:tailEnd len="sm" w="sm" type="none"/>
          </a:ln>
        </p:spPr>
      </p:pic>
      <p:sp>
        <p:nvSpPr>
          <p:cNvPr id="380" name="Google Shape;380;p37"/>
          <p:cNvSpPr txBox="1"/>
          <p:nvPr/>
        </p:nvSpPr>
        <p:spPr>
          <a:xfrm>
            <a:off x="787440" y="1917453"/>
            <a:ext cx="6072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grpSp>
        <p:nvGrpSpPr>
          <p:cNvPr id="381" name="Google Shape;381;p37"/>
          <p:cNvGrpSpPr/>
          <p:nvPr/>
        </p:nvGrpSpPr>
        <p:grpSpPr>
          <a:xfrm>
            <a:off x="739837" y="3013109"/>
            <a:ext cx="2590260" cy="1543236"/>
            <a:chOff x="830400" y="3274596"/>
            <a:chExt cx="2501700" cy="1353953"/>
          </a:xfrm>
        </p:grpSpPr>
        <p:sp>
          <p:nvSpPr>
            <p:cNvPr id="382" name="Google Shape;382;p37"/>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7"/>
          <p:cNvSpPr txBox="1"/>
          <p:nvPr>
            <p:ph type="title"/>
          </p:nvPr>
        </p:nvSpPr>
        <p:spPr>
          <a:xfrm>
            <a:off x="876090" y="3165717"/>
            <a:ext cx="2317500" cy="2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000000"/>
                </a:solidFill>
              </a:rPr>
              <a:t>Content Strategy </a:t>
            </a:r>
            <a:endParaRPr sz="1000">
              <a:solidFill>
                <a:srgbClr val="000000"/>
              </a:solidFill>
            </a:endParaRPr>
          </a:p>
        </p:txBody>
      </p:sp>
      <p:sp>
        <p:nvSpPr>
          <p:cNvPr id="385" name="Google Shape;385;p37"/>
          <p:cNvSpPr txBox="1"/>
          <p:nvPr>
            <p:ph idx="4294967295" type="body"/>
          </p:nvPr>
        </p:nvSpPr>
        <p:spPr>
          <a:xfrm>
            <a:off x="903900" y="3579097"/>
            <a:ext cx="2507400" cy="1143600"/>
          </a:xfrm>
          <a:prstGeom prst="rect">
            <a:avLst/>
          </a:prstGeom>
        </p:spPr>
        <p:txBody>
          <a:bodyPr anchorCtr="0" anchor="t" bIns="91425" lIns="91425" spcFirstLastPara="1" rIns="91425" wrap="square" tIns="91425">
            <a:noAutofit/>
          </a:bodyPr>
          <a:lstStyle/>
          <a:p>
            <a:pPr indent="0" lvl="0" marL="0" marR="368300" rtl="0" algn="l">
              <a:lnSpc>
                <a:spcPct val="100000"/>
              </a:lnSpc>
              <a:spcBef>
                <a:spcPts val="0"/>
              </a:spcBef>
              <a:spcAft>
                <a:spcPts val="800"/>
              </a:spcAft>
              <a:buNone/>
            </a:pPr>
            <a:r>
              <a:rPr lang="en-GB" sz="800"/>
              <a:t>Create lively and engaging content for the Instagram feed. Focus on bringing in more personality with members’ faces and </a:t>
            </a:r>
            <a:r>
              <a:rPr lang="en-GB" sz="800"/>
              <a:t>achievements</a:t>
            </a:r>
            <a:r>
              <a:rPr lang="en-GB" sz="800"/>
              <a:t>. </a:t>
            </a:r>
            <a:endParaRPr sz="800"/>
          </a:p>
        </p:txBody>
      </p:sp>
      <p:pic>
        <p:nvPicPr>
          <p:cNvPr id="386" name="Google Shape;386;p37"/>
          <p:cNvPicPr preferRelativeResize="0"/>
          <p:nvPr/>
        </p:nvPicPr>
        <p:blipFill rotWithShape="1">
          <a:blip r:embed="rId3">
            <a:alphaModFix/>
          </a:blip>
          <a:srcRect b="7032" l="24120" r="52080" t="48057"/>
          <a:stretch/>
        </p:blipFill>
        <p:spPr>
          <a:xfrm>
            <a:off x="3325250" y="3104525"/>
            <a:ext cx="2603189" cy="1457325"/>
          </a:xfrm>
          <a:prstGeom prst="rect">
            <a:avLst/>
          </a:prstGeom>
          <a:noFill/>
          <a:ln>
            <a:noFill/>
          </a:ln>
        </p:spPr>
      </p:pic>
      <p:sp>
        <p:nvSpPr>
          <p:cNvPr id="387" name="Google Shape;387;p37"/>
          <p:cNvSpPr txBox="1"/>
          <p:nvPr/>
        </p:nvSpPr>
        <p:spPr>
          <a:xfrm>
            <a:off x="3383636" y="3339075"/>
            <a:ext cx="6072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02 </a:t>
            </a:r>
            <a:endParaRPr b="1" sz="3000">
              <a:solidFill>
                <a:srgbClr val="FFFFFF"/>
              </a:solidFill>
              <a:latin typeface="Raleway"/>
              <a:ea typeface="Raleway"/>
              <a:cs typeface="Raleway"/>
              <a:sym typeface="Raleway"/>
            </a:endParaRPr>
          </a:p>
        </p:txBody>
      </p:sp>
      <p:grpSp>
        <p:nvGrpSpPr>
          <p:cNvPr id="388" name="Google Shape;388;p37"/>
          <p:cNvGrpSpPr/>
          <p:nvPr/>
        </p:nvGrpSpPr>
        <p:grpSpPr>
          <a:xfrm flipH="1" rot="10800000">
            <a:off x="3325228" y="1643219"/>
            <a:ext cx="2590260" cy="1556234"/>
            <a:chOff x="830400" y="3274596"/>
            <a:chExt cx="2501700" cy="1353953"/>
          </a:xfrm>
        </p:grpSpPr>
        <p:sp>
          <p:nvSpPr>
            <p:cNvPr id="389" name="Google Shape;389;p37"/>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90" name="Google Shape;390;p37"/>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7"/>
          <p:cNvSpPr txBox="1"/>
          <p:nvPr>
            <p:ph idx="4294967295" type="body"/>
          </p:nvPr>
        </p:nvSpPr>
        <p:spPr>
          <a:xfrm>
            <a:off x="3461356" y="2239449"/>
            <a:ext cx="2317500" cy="74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Collaborate with other organizations across campus to engage in partnerships. </a:t>
            </a:r>
            <a:endParaRPr sz="800"/>
          </a:p>
        </p:txBody>
      </p:sp>
      <p:pic>
        <p:nvPicPr>
          <p:cNvPr id="392" name="Google Shape;392;p37"/>
          <p:cNvPicPr preferRelativeResize="0"/>
          <p:nvPr/>
        </p:nvPicPr>
        <p:blipFill rotWithShape="1">
          <a:blip r:embed="rId3">
            <a:alphaModFix/>
          </a:blip>
          <a:srcRect b="18934" l="48921" r="28718" t="38649"/>
          <a:stretch/>
        </p:blipFill>
        <p:spPr>
          <a:xfrm>
            <a:off x="5913583" y="1647205"/>
            <a:ext cx="2589846" cy="1457315"/>
          </a:xfrm>
          <a:prstGeom prst="rect">
            <a:avLst/>
          </a:prstGeom>
          <a:noFill/>
          <a:ln>
            <a:noFill/>
          </a:ln>
        </p:spPr>
      </p:pic>
      <p:sp>
        <p:nvSpPr>
          <p:cNvPr id="393" name="Google Shape;393;p37"/>
          <p:cNvSpPr txBox="1"/>
          <p:nvPr/>
        </p:nvSpPr>
        <p:spPr>
          <a:xfrm>
            <a:off x="5938081" y="2023102"/>
            <a:ext cx="6072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grpSp>
        <p:nvGrpSpPr>
          <p:cNvPr id="394" name="Google Shape;394;p37"/>
          <p:cNvGrpSpPr/>
          <p:nvPr/>
        </p:nvGrpSpPr>
        <p:grpSpPr>
          <a:xfrm>
            <a:off x="5913547" y="3007336"/>
            <a:ext cx="2590260" cy="1556234"/>
            <a:chOff x="830400" y="3274596"/>
            <a:chExt cx="2501700" cy="1353953"/>
          </a:xfrm>
        </p:grpSpPr>
        <p:sp>
          <p:nvSpPr>
            <p:cNvPr id="395" name="Google Shape;395;p37"/>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96" name="Google Shape;396;p37"/>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7"/>
          <p:cNvSpPr txBox="1"/>
          <p:nvPr>
            <p:ph idx="4294967295" type="body"/>
          </p:nvPr>
        </p:nvSpPr>
        <p:spPr>
          <a:xfrm>
            <a:off x="6047100" y="3458924"/>
            <a:ext cx="2317500" cy="84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Re-structure the bio to be reflective of our mission and allow for easy engagement. Promote stories that engage </a:t>
            </a:r>
            <a:r>
              <a:rPr lang="en-GB" sz="800"/>
              <a:t>new members and potential clients. </a:t>
            </a:r>
            <a:endParaRPr sz="800"/>
          </a:p>
        </p:txBody>
      </p:sp>
      <p:sp>
        <p:nvSpPr>
          <p:cNvPr id="398" name="Google Shape;398;p37"/>
          <p:cNvSpPr txBox="1"/>
          <p:nvPr/>
        </p:nvSpPr>
        <p:spPr>
          <a:xfrm>
            <a:off x="876085" y="3338113"/>
            <a:ext cx="759600" cy="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latin typeface="Lato Light"/>
              <a:ea typeface="Lato Light"/>
              <a:cs typeface="Lato Light"/>
              <a:sym typeface="Lato Light"/>
            </a:endParaRPr>
          </a:p>
        </p:txBody>
      </p:sp>
      <p:sp>
        <p:nvSpPr>
          <p:cNvPr id="399" name="Google Shape;399;p37"/>
          <p:cNvSpPr txBox="1"/>
          <p:nvPr>
            <p:ph type="title"/>
          </p:nvPr>
        </p:nvSpPr>
        <p:spPr>
          <a:xfrm>
            <a:off x="3460303" y="1805171"/>
            <a:ext cx="2317500" cy="2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000000"/>
                </a:solidFill>
              </a:rPr>
              <a:t>Partnership</a:t>
            </a:r>
            <a:r>
              <a:rPr lang="en-GB" sz="1000">
                <a:solidFill>
                  <a:srgbClr val="000000"/>
                </a:solidFill>
              </a:rPr>
              <a:t> Strategy</a:t>
            </a:r>
            <a:endParaRPr sz="1000">
              <a:solidFill>
                <a:srgbClr val="000000"/>
              </a:solidFill>
            </a:endParaRPr>
          </a:p>
        </p:txBody>
      </p:sp>
      <p:sp>
        <p:nvSpPr>
          <p:cNvPr id="400" name="Google Shape;400;p37"/>
          <p:cNvSpPr txBox="1"/>
          <p:nvPr>
            <p:ph type="title"/>
          </p:nvPr>
        </p:nvSpPr>
        <p:spPr>
          <a:xfrm>
            <a:off x="6047103" y="3221683"/>
            <a:ext cx="2317500" cy="2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000000"/>
                </a:solidFill>
              </a:rPr>
              <a:t>Engagement Strategy </a:t>
            </a:r>
            <a:endParaRPr sz="1000">
              <a:solidFill>
                <a:srgbClr val="000000"/>
              </a:solidFill>
            </a:endParaRPr>
          </a:p>
        </p:txBody>
      </p:sp>
      <p:pic>
        <p:nvPicPr>
          <p:cNvPr descr="shutterstock_227447065.jpg" id="401" name="Google Shape;401;p37"/>
          <p:cNvPicPr preferRelativeResize="0"/>
          <p:nvPr/>
        </p:nvPicPr>
        <p:blipFill rotWithShape="1">
          <a:blip r:embed="rId4">
            <a:alphaModFix/>
          </a:blip>
          <a:srcRect b="11982" l="0" r="0" t="11982"/>
          <a:stretch/>
        </p:blipFill>
        <p:spPr>
          <a:xfrm>
            <a:off x="734100" y="1647207"/>
            <a:ext cx="2590272" cy="1457311"/>
          </a:xfrm>
          <a:prstGeom prst="rect">
            <a:avLst/>
          </a:prstGeom>
          <a:noFill/>
          <a:ln>
            <a:noFill/>
          </a:ln>
        </p:spPr>
      </p:pic>
      <p:pic>
        <p:nvPicPr>
          <p:cNvPr descr="shutterstock_425821354.jpg" id="402" name="Google Shape;402;p37"/>
          <p:cNvPicPr preferRelativeResize="0"/>
          <p:nvPr/>
        </p:nvPicPr>
        <p:blipFill rotWithShape="1">
          <a:blip r:embed="rId5">
            <a:alphaModFix/>
          </a:blip>
          <a:srcRect b="12034" l="0" r="0" t="12034"/>
          <a:stretch/>
        </p:blipFill>
        <p:spPr>
          <a:xfrm>
            <a:off x="3325261" y="3104514"/>
            <a:ext cx="2589843" cy="1457306"/>
          </a:xfrm>
          <a:prstGeom prst="rect">
            <a:avLst/>
          </a:prstGeom>
          <a:noFill/>
          <a:ln>
            <a:noFill/>
          </a:ln>
        </p:spPr>
      </p:pic>
      <p:sp>
        <p:nvSpPr>
          <p:cNvPr id="403" name="Google Shape;403;p37"/>
          <p:cNvSpPr txBox="1"/>
          <p:nvPr/>
        </p:nvSpPr>
        <p:spPr>
          <a:xfrm>
            <a:off x="787456" y="1869277"/>
            <a:ext cx="6072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404" name="Google Shape;404;p37"/>
          <p:cNvSpPr txBox="1"/>
          <p:nvPr/>
        </p:nvSpPr>
        <p:spPr>
          <a:xfrm>
            <a:off x="3471018" y="3361052"/>
            <a:ext cx="6072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02 </a:t>
            </a:r>
            <a:endParaRPr b="1" sz="3000">
              <a:solidFill>
                <a:srgbClr val="FFFFFF"/>
              </a:solidFill>
              <a:latin typeface="Raleway"/>
              <a:ea typeface="Raleway"/>
              <a:cs typeface="Raleway"/>
              <a:sym typeface="Raleway"/>
            </a:endParaRPr>
          </a:p>
        </p:txBody>
      </p:sp>
      <p:pic>
        <p:nvPicPr>
          <p:cNvPr descr="shutterstock_512483578.jpg" id="405" name="Google Shape;405;p37"/>
          <p:cNvPicPr preferRelativeResize="0"/>
          <p:nvPr/>
        </p:nvPicPr>
        <p:blipFill rotWithShape="1">
          <a:blip r:embed="rId6">
            <a:alphaModFix/>
          </a:blip>
          <a:srcRect b="11982" l="0" r="0" t="11982"/>
          <a:stretch/>
        </p:blipFill>
        <p:spPr>
          <a:xfrm>
            <a:off x="5913583" y="1647205"/>
            <a:ext cx="2589846" cy="1457315"/>
          </a:xfrm>
          <a:prstGeom prst="rect">
            <a:avLst/>
          </a:prstGeom>
          <a:noFill/>
          <a:ln>
            <a:noFill/>
          </a:ln>
        </p:spPr>
      </p:pic>
      <p:sp>
        <p:nvSpPr>
          <p:cNvPr id="406" name="Google Shape;406;p37"/>
          <p:cNvSpPr txBox="1"/>
          <p:nvPr/>
        </p:nvSpPr>
        <p:spPr>
          <a:xfrm>
            <a:off x="5938068" y="1929677"/>
            <a:ext cx="607200" cy="10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p:nvPr/>
        </p:nvSpPr>
        <p:spPr>
          <a:xfrm>
            <a:off x="-21150" y="1847800"/>
            <a:ext cx="9186300" cy="2763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4"/>
          <p:cNvSpPr txBox="1"/>
          <p:nvPr>
            <p:ph type="title"/>
          </p:nvPr>
        </p:nvSpPr>
        <p:spPr>
          <a:xfrm>
            <a:off x="2159950" y="748650"/>
            <a:ext cx="4598400" cy="13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Engagement Strategy </a:t>
            </a:r>
            <a:endParaRPr/>
          </a:p>
          <a:p>
            <a:pPr indent="0" lvl="0" marL="0" rtl="0" algn="ctr">
              <a:spcBef>
                <a:spcPts val="0"/>
              </a:spcBef>
              <a:spcAft>
                <a:spcPts val="0"/>
              </a:spcAft>
              <a:buNone/>
            </a:pPr>
            <a:r>
              <a:rPr i="1" lang="en-GB" sz="1600"/>
              <a:t>Instagram Highlights</a:t>
            </a:r>
            <a:endParaRPr i="1" sz="1600"/>
          </a:p>
          <a:p>
            <a:pPr indent="0" lvl="0" marL="0" rtl="0" algn="l">
              <a:spcBef>
                <a:spcPts val="0"/>
              </a:spcBef>
              <a:spcAft>
                <a:spcPts val="0"/>
              </a:spcAft>
              <a:buNone/>
            </a:pPr>
            <a:r>
              <a:t/>
            </a:r>
            <a:endParaRPr/>
          </a:p>
        </p:txBody>
      </p:sp>
      <p:pic>
        <p:nvPicPr>
          <p:cNvPr id="626" name="Google Shape;626;p64"/>
          <p:cNvPicPr preferRelativeResize="0"/>
          <p:nvPr/>
        </p:nvPicPr>
        <p:blipFill>
          <a:blip r:embed="rId3">
            <a:alphaModFix/>
          </a:blip>
          <a:stretch>
            <a:fillRect/>
          </a:stretch>
        </p:blipFill>
        <p:spPr>
          <a:xfrm>
            <a:off x="1554487" y="2130168"/>
            <a:ext cx="885200" cy="853719"/>
          </a:xfrm>
          <a:prstGeom prst="rect">
            <a:avLst/>
          </a:prstGeom>
          <a:noFill/>
          <a:ln>
            <a:noFill/>
          </a:ln>
        </p:spPr>
      </p:pic>
      <p:pic>
        <p:nvPicPr>
          <p:cNvPr id="627" name="Google Shape;627;p64"/>
          <p:cNvPicPr preferRelativeResize="0"/>
          <p:nvPr/>
        </p:nvPicPr>
        <p:blipFill>
          <a:blip r:embed="rId4">
            <a:alphaModFix/>
          </a:blip>
          <a:stretch>
            <a:fillRect/>
          </a:stretch>
        </p:blipFill>
        <p:spPr>
          <a:xfrm>
            <a:off x="4129049" y="2130162"/>
            <a:ext cx="885200" cy="853725"/>
          </a:xfrm>
          <a:prstGeom prst="rect">
            <a:avLst/>
          </a:prstGeom>
          <a:noFill/>
          <a:ln>
            <a:noFill/>
          </a:ln>
        </p:spPr>
      </p:pic>
      <p:pic>
        <p:nvPicPr>
          <p:cNvPr id="628" name="Google Shape;628;p64"/>
          <p:cNvPicPr preferRelativeResize="0"/>
          <p:nvPr/>
        </p:nvPicPr>
        <p:blipFill>
          <a:blip r:embed="rId5">
            <a:alphaModFix/>
          </a:blip>
          <a:stretch>
            <a:fillRect/>
          </a:stretch>
        </p:blipFill>
        <p:spPr>
          <a:xfrm>
            <a:off x="227050" y="2144893"/>
            <a:ext cx="885200" cy="853719"/>
          </a:xfrm>
          <a:prstGeom prst="rect">
            <a:avLst/>
          </a:prstGeom>
          <a:noFill/>
          <a:ln>
            <a:noFill/>
          </a:ln>
        </p:spPr>
      </p:pic>
      <p:pic>
        <p:nvPicPr>
          <p:cNvPr id="629" name="Google Shape;629;p64"/>
          <p:cNvPicPr preferRelativeResize="0"/>
          <p:nvPr/>
        </p:nvPicPr>
        <p:blipFill>
          <a:blip r:embed="rId6">
            <a:alphaModFix/>
          </a:blip>
          <a:stretch>
            <a:fillRect/>
          </a:stretch>
        </p:blipFill>
        <p:spPr>
          <a:xfrm>
            <a:off x="5536813" y="2144881"/>
            <a:ext cx="885200" cy="853719"/>
          </a:xfrm>
          <a:prstGeom prst="rect">
            <a:avLst/>
          </a:prstGeom>
          <a:noFill/>
          <a:ln>
            <a:noFill/>
          </a:ln>
        </p:spPr>
      </p:pic>
      <p:pic>
        <p:nvPicPr>
          <p:cNvPr id="630" name="Google Shape;630;p64"/>
          <p:cNvPicPr preferRelativeResize="0"/>
          <p:nvPr/>
        </p:nvPicPr>
        <p:blipFill>
          <a:blip r:embed="rId7">
            <a:alphaModFix/>
          </a:blip>
          <a:stretch>
            <a:fillRect/>
          </a:stretch>
        </p:blipFill>
        <p:spPr>
          <a:xfrm>
            <a:off x="6758338" y="2144900"/>
            <a:ext cx="885200" cy="853686"/>
          </a:xfrm>
          <a:prstGeom prst="rect">
            <a:avLst/>
          </a:prstGeom>
          <a:noFill/>
          <a:ln>
            <a:noFill/>
          </a:ln>
        </p:spPr>
      </p:pic>
      <p:pic>
        <p:nvPicPr>
          <p:cNvPr id="631" name="Google Shape;631;p64"/>
          <p:cNvPicPr preferRelativeResize="0"/>
          <p:nvPr/>
        </p:nvPicPr>
        <p:blipFill>
          <a:blip r:embed="rId8">
            <a:alphaModFix/>
          </a:blip>
          <a:stretch>
            <a:fillRect/>
          </a:stretch>
        </p:blipFill>
        <p:spPr>
          <a:xfrm>
            <a:off x="7929325" y="2144893"/>
            <a:ext cx="885200" cy="853719"/>
          </a:xfrm>
          <a:prstGeom prst="rect">
            <a:avLst/>
          </a:prstGeom>
          <a:noFill/>
          <a:ln>
            <a:noFill/>
          </a:ln>
        </p:spPr>
      </p:pic>
      <p:pic>
        <p:nvPicPr>
          <p:cNvPr id="632" name="Google Shape;632;p64"/>
          <p:cNvPicPr preferRelativeResize="0"/>
          <p:nvPr/>
        </p:nvPicPr>
        <p:blipFill>
          <a:blip r:embed="rId9">
            <a:alphaModFix/>
          </a:blip>
          <a:stretch>
            <a:fillRect/>
          </a:stretch>
        </p:blipFill>
        <p:spPr>
          <a:xfrm>
            <a:off x="2841750" y="2130138"/>
            <a:ext cx="885200" cy="853753"/>
          </a:xfrm>
          <a:prstGeom prst="rect">
            <a:avLst/>
          </a:prstGeom>
          <a:noFill/>
          <a:ln>
            <a:noFill/>
          </a:ln>
        </p:spPr>
      </p:pic>
      <p:sp>
        <p:nvSpPr>
          <p:cNvPr id="633" name="Google Shape;633;p64"/>
          <p:cNvSpPr txBox="1"/>
          <p:nvPr/>
        </p:nvSpPr>
        <p:spPr>
          <a:xfrm>
            <a:off x="25700" y="3075775"/>
            <a:ext cx="12879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Projects &amp; Achievements</a:t>
            </a:r>
            <a:endParaRPr>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Statistics, deliverables, potential clients </a:t>
            </a:r>
            <a:endParaRPr sz="1200">
              <a:latin typeface="Lato"/>
              <a:ea typeface="Lato"/>
              <a:cs typeface="Lato"/>
              <a:sym typeface="Lato"/>
            </a:endParaRPr>
          </a:p>
        </p:txBody>
      </p:sp>
      <p:sp>
        <p:nvSpPr>
          <p:cNvPr id="634" name="Google Shape;634;p64"/>
          <p:cNvSpPr txBox="1"/>
          <p:nvPr/>
        </p:nvSpPr>
        <p:spPr>
          <a:xfrm>
            <a:off x="1354400" y="3090575"/>
            <a:ext cx="12213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Our Members</a:t>
            </a:r>
            <a:endParaRPr>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Spotlights for all new + executive team members</a:t>
            </a:r>
            <a:endParaRPr sz="1200">
              <a:latin typeface="Lato"/>
              <a:ea typeface="Lato"/>
              <a:cs typeface="Lato"/>
              <a:sym typeface="Lato"/>
            </a:endParaRPr>
          </a:p>
        </p:txBody>
      </p:sp>
      <p:sp>
        <p:nvSpPr>
          <p:cNvPr id="635" name="Google Shape;635;p64"/>
          <p:cNvSpPr txBox="1"/>
          <p:nvPr/>
        </p:nvSpPr>
        <p:spPr>
          <a:xfrm>
            <a:off x="2739900" y="3122075"/>
            <a:ext cx="11094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Alumni</a:t>
            </a:r>
            <a:endParaRPr>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What they’re doing now, impact on career</a:t>
            </a:r>
            <a:endParaRPr/>
          </a:p>
        </p:txBody>
      </p:sp>
      <p:sp>
        <p:nvSpPr>
          <p:cNvPr id="636" name="Google Shape;636;p64"/>
          <p:cNvSpPr txBox="1"/>
          <p:nvPr/>
        </p:nvSpPr>
        <p:spPr>
          <a:xfrm>
            <a:off x="4013488" y="3107275"/>
            <a:ext cx="1287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Partnerships</a:t>
            </a:r>
            <a:endParaRPr>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Casual, genuine, content with other orgs</a:t>
            </a:r>
            <a:endParaRPr/>
          </a:p>
        </p:txBody>
      </p:sp>
      <p:sp>
        <p:nvSpPr>
          <p:cNvPr id="637" name="Google Shape;637;p64"/>
          <p:cNvSpPr txBox="1"/>
          <p:nvPr/>
        </p:nvSpPr>
        <p:spPr>
          <a:xfrm>
            <a:off x="5275588" y="3122075"/>
            <a:ext cx="1407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Social</a:t>
            </a:r>
            <a:endParaRPr>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Casual, show connections</a:t>
            </a:r>
            <a:endParaRPr/>
          </a:p>
        </p:txBody>
      </p:sp>
      <p:sp>
        <p:nvSpPr>
          <p:cNvPr id="638" name="Google Shape;638;p64"/>
          <p:cNvSpPr txBox="1"/>
          <p:nvPr/>
        </p:nvSpPr>
        <p:spPr>
          <a:xfrm>
            <a:off x="6590300" y="3091075"/>
            <a:ext cx="12213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Vlog</a:t>
            </a:r>
            <a:endParaRPr>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“Ask me anything” + Instagram takeovers</a:t>
            </a:r>
            <a:endParaRPr/>
          </a:p>
        </p:txBody>
      </p:sp>
      <p:sp>
        <p:nvSpPr>
          <p:cNvPr id="639" name="Google Shape;639;p64"/>
          <p:cNvSpPr txBox="1"/>
          <p:nvPr/>
        </p:nvSpPr>
        <p:spPr>
          <a:xfrm>
            <a:off x="7727963" y="3090575"/>
            <a:ext cx="12879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Wisdom Wednesday </a:t>
            </a:r>
            <a:endParaRPr>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Older members sharing advice with younger members</a:t>
            </a:r>
            <a:endParaRPr sz="12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5"/>
          <p:cNvSpPr txBox="1"/>
          <p:nvPr>
            <p:ph type="title"/>
          </p:nvPr>
        </p:nvSpPr>
        <p:spPr>
          <a:xfrm>
            <a:off x="651050" y="8674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Engagement Strategy </a:t>
            </a:r>
            <a:endParaRPr b="0"/>
          </a:p>
        </p:txBody>
      </p:sp>
      <p:sp>
        <p:nvSpPr>
          <p:cNvPr id="645" name="Google Shape;645;p65"/>
          <p:cNvSpPr txBox="1"/>
          <p:nvPr>
            <p:ph idx="1" type="body"/>
          </p:nvPr>
        </p:nvSpPr>
        <p:spPr>
          <a:xfrm>
            <a:off x="642275" y="23305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Streamlining our Social Media </a:t>
            </a:r>
            <a:endParaRPr b="1">
              <a:solidFill>
                <a:schemeClr val="dk2"/>
              </a:solidFill>
            </a:endParaRPr>
          </a:p>
          <a:p>
            <a:pPr indent="-311150" lvl="0" marL="457200" rtl="0" algn="l">
              <a:spcBef>
                <a:spcPts val="0"/>
              </a:spcBef>
              <a:spcAft>
                <a:spcPts val="0"/>
              </a:spcAft>
              <a:buSzPts val="1300"/>
              <a:buChar char="●"/>
            </a:pPr>
            <a:r>
              <a:rPr lang="en-GB"/>
              <a:t>Mission statement</a:t>
            </a:r>
            <a:endParaRPr/>
          </a:p>
          <a:p>
            <a:pPr indent="-311150" lvl="0" marL="457200" rtl="0" algn="l">
              <a:spcBef>
                <a:spcPts val="0"/>
              </a:spcBef>
              <a:spcAft>
                <a:spcPts val="0"/>
              </a:spcAft>
              <a:buSzPts val="1300"/>
              <a:buChar char="●"/>
            </a:pPr>
            <a:r>
              <a:rPr lang="en-GB"/>
              <a:t>Including a set linktree on all platforms</a:t>
            </a:r>
            <a:endParaRPr/>
          </a:p>
          <a:p>
            <a:pPr indent="-298450" lvl="1" marL="914400" rtl="0" algn="l">
              <a:spcBef>
                <a:spcPts val="0"/>
              </a:spcBef>
              <a:spcAft>
                <a:spcPts val="0"/>
              </a:spcAft>
              <a:buSzPts val="1100"/>
              <a:buChar char="○"/>
            </a:pPr>
            <a:r>
              <a:rPr lang="en-GB"/>
              <a:t>Main site link, event calendar, recruitment, talks, linkedin etc.</a:t>
            </a:r>
            <a:endParaRPr/>
          </a:p>
          <a:p>
            <a:pPr indent="-311150" lvl="0" marL="457200" rtl="0" algn="l">
              <a:spcBef>
                <a:spcPts val="0"/>
              </a:spcBef>
              <a:spcAft>
                <a:spcPts val="0"/>
              </a:spcAft>
              <a:buSzPts val="1300"/>
              <a:buChar char="●"/>
            </a:pPr>
            <a:r>
              <a:rPr lang="en-GB"/>
              <a:t>Increases: </a:t>
            </a:r>
            <a:endParaRPr/>
          </a:p>
          <a:p>
            <a:pPr indent="-311150" lvl="1" marL="914400" rtl="0" algn="l">
              <a:spcBef>
                <a:spcPts val="0"/>
              </a:spcBef>
              <a:spcAft>
                <a:spcPts val="0"/>
              </a:spcAft>
              <a:buSzPts val="1300"/>
              <a:buChar char="○"/>
            </a:pPr>
            <a:r>
              <a:rPr lang="en-GB" sz="1300"/>
              <a:t>Accessibility</a:t>
            </a:r>
            <a:endParaRPr sz="1300"/>
          </a:p>
          <a:p>
            <a:pPr indent="-311150" lvl="1" marL="914400" rtl="0" algn="l">
              <a:spcBef>
                <a:spcPts val="0"/>
              </a:spcBef>
              <a:spcAft>
                <a:spcPts val="0"/>
              </a:spcAft>
              <a:buSzPts val="1300"/>
              <a:buChar char="○"/>
            </a:pPr>
            <a:r>
              <a:rPr lang="en-GB" sz="1300"/>
              <a:t>User engagement </a:t>
            </a:r>
            <a:endParaRPr sz="1300"/>
          </a:p>
          <a:p>
            <a:pPr indent="-311150" lvl="1" marL="914400" rtl="0" algn="l">
              <a:spcBef>
                <a:spcPts val="0"/>
              </a:spcBef>
              <a:spcAft>
                <a:spcPts val="0"/>
              </a:spcAft>
              <a:buSzPts val="1300"/>
              <a:buChar char="○"/>
            </a:pPr>
            <a:r>
              <a:rPr lang="en-GB" sz="1300"/>
              <a:t>Student curiosity</a:t>
            </a:r>
            <a:endParaRPr sz="1300"/>
          </a:p>
        </p:txBody>
      </p:sp>
      <p:pic>
        <p:nvPicPr>
          <p:cNvPr id="646" name="Google Shape;646;p65"/>
          <p:cNvPicPr preferRelativeResize="0"/>
          <p:nvPr/>
        </p:nvPicPr>
        <p:blipFill rotWithShape="1">
          <a:blip r:embed="rId3">
            <a:alphaModFix/>
          </a:blip>
          <a:srcRect b="0" l="15516" r="10981" t="11621"/>
          <a:stretch/>
        </p:blipFill>
        <p:spPr>
          <a:xfrm>
            <a:off x="5228525" y="606800"/>
            <a:ext cx="3655225" cy="4394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6"/>
          <p:cNvSpPr txBox="1"/>
          <p:nvPr>
            <p:ph type="title"/>
          </p:nvPr>
        </p:nvSpPr>
        <p:spPr>
          <a:xfrm>
            <a:off x="651050" y="8674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Summary </a:t>
            </a:r>
            <a:endParaRPr/>
          </a:p>
          <a:p>
            <a:pPr indent="0" lvl="0" marL="0" rtl="0" algn="l">
              <a:spcBef>
                <a:spcPts val="0"/>
              </a:spcBef>
              <a:spcAft>
                <a:spcPts val="0"/>
              </a:spcAft>
              <a:buNone/>
            </a:pPr>
            <a:r>
              <a:rPr lang="en-GB"/>
              <a:t> </a:t>
            </a:r>
            <a:endParaRPr/>
          </a:p>
        </p:txBody>
      </p:sp>
      <p:sp>
        <p:nvSpPr>
          <p:cNvPr id="652" name="Google Shape;652;p66"/>
          <p:cNvSpPr txBox="1"/>
          <p:nvPr/>
        </p:nvSpPr>
        <p:spPr>
          <a:xfrm>
            <a:off x="177675" y="4380325"/>
            <a:ext cx="2133600" cy="39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GB" sz="1300">
                <a:latin typeface="Lato"/>
                <a:ea typeface="Lato"/>
                <a:cs typeface="Lato"/>
                <a:sym typeface="Lato"/>
              </a:rPr>
              <a:t>New recruits &amp; Current Member Retention</a:t>
            </a:r>
            <a:endParaRPr sz="1300">
              <a:latin typeface="Lato"/>
              <a:ea typeface="Lato"/>
              <a:cs typeface="Lato"/>
              <a:sym typeface="Lato"/>
            </a:endParaRPr>
          </a:p>
        </p:txBody>
      </p:sp>
      <p:sp>
        <p:nvSpPr>
          <p:cNvPr id="653" name="Google Shape;653;p66"/>
          <p:cNvSpPr/>
          <p:nvPr/>
        </p:nvSpPr>
        <p:spPr>
          <a:xfrm>
            <a:off x="6594950" y="3462904"/>
            <a:ext cx="1638538" cy="588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6"/>
          <p:cNvSpPr/>
          <p:nvPr/>
        </p:nvSpPr>
        <p:spPr>
          <a:xfrm>
            <a:off x="2557200" y="684075"/>
            <a:ext cx="4029600" cy="4157400"/>
          </a:xfrm>
          <a:prstGeom prst="triangle">
            <a:avLst>
              <a:gd fmla="val 5000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66"/>
          <p:cNvPicPr preferRelativeResize="0"/>
          <p:nvPr/>
        </p:nvPicPr>
        <p:blipFill>
          <a:blip r:embed="rId3">
            <a:alphaModFix/>
          </a:blip>
          <a:stretch>
            <a:fillRect/>
          </a:stretch>
        </p:blipFill>
        <p:spPr>
          <a:xfrm>
            <a:off x="3458450" y="2992936"/>
            <a:ext cx="2227120" cy="398699"/>
          </a:xfrm>
          <a:prstGeom prst="rect">
            <a:avLst/>
          </a:prstGeom>
          <a:noFill/>
          <a:ln>
            <a:noFill/>
          </a:ln>
        </p:spPr>
      </p:pic>
      <p:sp>
        <p:nvSpPr>
          <p:cNvPr id="656" name="Google Shape;656;p66"/>
          <p:cNvSpPr txBox="1"/>
          <p:nvPr/>
        </p:nvSpPr>
        <p:spPr>
          <a:xfrm>
            <a:off x="3393300" y="1357725"/>
            <a:ext cx="2418300" cy="39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GB" sz="1300">
                <a:latin typeface="Lato"/>
                <a:ea typeface="Lato"/>
                <a:cs typeface="Lato"/>
                <a:sym typeface="Lato"/>
              </a:rPr>
              <a:t>Updated Social Media &amp; Content</a:t>
            </a:r>
            <a:endParaRPr sz="1300">
              <a:latin typeface="Lato"/>
              <a:ea typeface="Lato"/>
              <a:cs typeface="Lato"/>
              <a:sym typeface="Lato"/>
            </a:endParaRPr>
          </a:p>
        </p:txBody>
      </p:sp>
      <p:sp>
        <p:nvSpPr>
          <p:cNvPr id="657" name="Google Shape;657;p66"/>
          <p:cNvSpPr txBox="1"/>
          <p:nvPr/>
        </p:nvSpPr>
        <p:spPr>
          <a:xfrm>
            <a:off x="6435124" y="4442775"/>
            <a:ext cx="2605800" cy="39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GB" sz="1300">
                <a:latin typeface="Lato"/>
                <a:ea typeface="Lato"/>
                <a:cs typeface="Lato"/>
                <a:sym typeface="Lato"/>
              </a:rPr>
              <a:t>Increased A</a:t>
            </a:r>
            <a:r>
              <a:rPr lang="en-GB" sz="1300">
                <a:latin typeface="Lato"/>
                <a:ea typeface="Lato"/>
                <a:cs typeface="Lato"/>
                <a:sym typeface="Lato"/>
              </a:rPr>
              <a:t>ccessibility and Engagement</a:t>
            </a:r>
            <a:endParaRPr sz="1300">
              <a:latin typeface="Lato"/>
              <a:ea typeface="Lato"/>
              <a:cs typeface="Lato"/>
              <a:sym typeface="Lato"/>
            </a:endParaRPr>
          </a:p>
        </p:txBody>
      </p:sp>
      <p:sp>
        <p:nvSpPr>
          <p:cNvPr id="658" name="Google Shape;658;p66"/>
          <p:cNvSpPr/>
          <p:nvPr/>
        </p:nvSpPr>
        <p:spPr>
          <a:xfrm>
            <a:off x="2557200" y="4567875"/>
            <a:ext cx="4029600" cy="148500"/>
          </a:xfrm>
          <a:prstGeom prst="leftRightArrow">
            <a:avLst>
              <a:gd fmla="val 50000" name="adj1"/>
              <a:gd fmla="val 50000" name="adj2"/>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6"/>
          <p:cNvSpPr/>
          <p:nvPr/>
        </p:nvSpPr>
        <p:spPr>
          <a:xfrm rot="-3846158">
            <a:off x="1581898" y="3164110"/>
            <a:ext cx="2947382" cy="148396"/>
          </a:xfrm>
          <a:prstGeom prst="leftRightArrow">
            <a:avLst>
              <a:gd fmla="val 50000" name="adj1"/>
              <a:gd fmla="val 50000" name="adj2"/>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6"/>
          <p:cNvSpPr/>
          <p:nvPr/>
        </p:nvSpPr>
        <p:spPr>
          <a:xfrm rot="-7048987">
            <a:off x="4573290" y="3087949"/>
            <a:ext cx="2947427" cy="148403"/>
          </a:xfrm>
          <a:prstGeom prst="leftRightArrow">
            <a:avLst>
              <a:gd fmla="val 50000" name="adj1"/>
              <a:gd fmla="val 50000" name="adj2"/>
            </a:avLst>
          </a:pr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4000">
                <a:solidFill>
                  <a:srgbClr val="FFFFFF"/>
                </a:solidFill>
              </a:rPr>
              <a:t>Thank You</a:t>
            </a:r>
            <a:endParaRPr b="0" sz="4000">
              <a:solidFill>
                <a:srgbClr val="FFFFFF"/>
              </a:solidFill>
            </a:endParaRPr>
          </a:p>
        </p:txBody>
      </p:sp>
      <p:sp>
        <p:nvSpPr>
          <p:cNvPr id="666" name="Google Shape;666;p67"/>
          <p:cNvSpPr/>
          <p:nvPr/>
        </p:nvSpPr>
        <p:spPr>
          <a:xfrm>
            <a:off x="3384525" y="169825"/>
            <a:ext cx="1807500" cy="206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67"/>
          <p:cNvPicPr preferRelativeResize="0"/>
          <p:nvPr/>
        </p:nvPicPr>
        <p:blipFill>
          <a:blip r:embed="rId3">
            <a:alphaModFix/>
          </a:blip>
          <a:stretch>
            <a:fillRect/>
          </a:stretch>
        </p:blipFill>
        <p:spPr>
          <a:xfrm>
            <a:off x="729450" y="2159564"/>
            <a:ext cx="3753746" cy="671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8"/>
          <p:cNvSpPr txBox="1"/>
          <p:nvPr>
            <p:ph type="title"/>
          </p:nvPr>
        </p:nvSpPr>
        <p:spPr>
          <a:xfrm>
            <a:off x="729450" y="837175"/>
            <a:ext cx="7670100" cy="3693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a:t>What</a:t>
            </a:r>
            <a:r>
              <a:rPr i="1" lang="en-GB"/>
              <a:t> has</a:t>
            </a:r>
            <a:r>
              <a:rPr lang="en-GB"/>
              <a:t> and </a:t>
            </a:r>
            <a:r>
              <a:rPr i="1" lang="en-GB"/>
              <a:t>has not</a:t>
            </a:r>
            <a:r>
              <a:rPr lang="en-GB"/>
              <a:t> worked well in the past based on the data? </a:t>
            </a:r>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9"/>
          <p:cNvSpPr txBox="1"/>
          <p:nvPr>
            <p:ph type="title"/>
          </p:nvPr>
        </p:nvSpPr>
        <p:spPr>
          <a:xfrm>
            <a:off x="2866825" y="858200"/>
            <a:ext cx="7688700" cy="5352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March 4, 2021 to June 6, 2021</a:t>
            </a:r>
            <a:endParaRPr>
              <a:latin typeface="Lato"/>
              <a:ea typeface="Lato"/>
              <a:cs typeface="Lato"/>
              <a:sym typeface="Lato"/>
            </a:endParaRPr>
          </a:p>
        </p:txBody>
      </p:sp>
      <p:sp>
        <p:nvSpPr>
          <p:cNvPr id="417" name="Google Shape;417;p39"/>
          <p:cNvSpPr txBox="1"/>
          <p:nvPr>
            <p:ph idx="1" type="body"/>
          </p:nvPr>
        </p:nvSpPr>
        <p:spPr>
          <a:xfrm>
            <a:off x="2866825" y="1623275"/>
            <a:ext cx="5737200" cy="2261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Lato"/>
              <a:buChar char="●"/>
            </a:pPr>
            <a:r>
              <a:rPr lang="en-GB">
                <a:latin typeface="Lato"/>
                <a:ea typeface="Lato"/>
                <a:cs typeface="Lato"/>
                <a:sym typeface="Lato"/>
              </a:rPr>
              <a:t>Posts on the Lumnus Consulting Instagram page in this time period </a:t>
            </a:r>
            <a:endParaRPr>
              <a:latin typeface="Lato"/>
              <a:ea typeface="Lato"/>
              <a:cs typeface="Lato"/>
              <a:sym typeface="Lato"/>
            </a:endParaRPr>
          </a:p>
          <a:p>
            <a:pPr indent="-311150" lvl="0" marL="457200" rtl="0" algn="l">
              <a:spcBef>
                <a:spcPts val="1600"/>
              </a:spcBef>
              <a:spcAft>
                <a:spcPts val="0"/>
              </a:spcAft>
              <a:buSzPts val="1300"/>
              <a:buFont typeface="Lato"/>
              <a:buChar char="●"/>
            </a:pPr>
            <a:r>
              <a:rPr lang="en-GB">
                <a:latin typeface="Lato"/>
                <a:ea typeface="Lato"/>
                <a:cs typeface="Lato"/>
                <a:sym typeface="Lato"/>
              </a:rPr>
              <a:t>Total Posts Made: 17</a:t>
            </a:r>
            <a:endParaRPr>
              <a:latin typeface="Lato"/>
              <a:ea typeface="Lato"/>
              <a:cs typeface="Lato"/>
              <a:sym typeface="Lato"/>
            </a:endParaRPr>
          </a:p>
          <a:p>
            <a:pPr indent="-311150" lvl="0" marL="457200" rtl="0" algn="l">
              <a:spcBef>
                <a:spcPts val="1600"/>
              </a:spcBef>
              <a:spcAft>
                <a:spcPts val="0"/>
              </a:spcAft>
              <a:buSzPts val="1300"/>
              <a:buFont typeface="Lato"/>
              <a:buChar char="●"/>
            </a:pPr>
            <a:r>
              <a:rPr lang="en-GB">
                <a:latin typeface="Lato"/>
                <a:ea typeface="Lato"/>
                <a:cs typeface="Lato"/>
                <a:sym typeface="Lato"/>
              </a:rPr>
              <a:t>Total Followers Gained: 24</a:t>
            </a:r>
            <a:endParaRPr>
              <a:latin typeface="Lato"/>
              <a:ea typeface="Lato"/>
              <a:cs typeface="Lato"/>
              <a:sym typeface="Lato"/>
            </a:endParaRPr>
          </a:p>
          <a:p>
            <a:pPr indent="-311150" lvl="0" marL="457200" rtl="0" algn="l">
              <a:spcBef>
                <a:spcPts val="1600"/>
              </a:spcBef>
              <a:spcAft>
                <a:spcPts val="1600"/>
              </a:spcAft>
              <a:buSzPts val="1300"/>
              <a:buFont typeface="Lato"/>
              <a:buChar char="●"/>
            </a:pPr>
            <a:r>
              <a:rPr lang="en-GB">
                <a:latin typeface="Lato"/>
                <a:ea typeface="Lato"/>
                <a:cs typeface="Lato"/>
                <a:sym typeface="Lato"/>
              </a:rPr>
              <a:t>Theme: Purple, Red, Blue, Clocks/Hourglasses</a:t>
            </a:r>
            <a:endParaRPr>
              <a:latin typeface="Lato"/>
              <a:ea typeface="Lato"/>
              <a:cs typeface="Lato"/>
              <a:sym typeface="Lato"/>
            </a:endParaRPr>
          </a:p>
        </p:txBody>
      </p:sp>
      <p:pic>
        <p:nvPicPr>
          <p:cNvPr id="418" name="Google Shape;418;p39"/>
          <p:cNvPicPr preferRelativeResize="0"/>
          <p:nvPr/>
        </p:nvPicPr>
        <p:blipFill>
          <a:blip r:embed="rId3">
            <a:alphaModFix/>
          </a:blip>
          <a:stretch>
            <a:fillRect/>
          </a:stretch>
        </p:blipFill>
        <p:spPr>
          <a:xfrm>
            <a:off x="142875" y="597475"/>
            <a:ext cx="2493168" cy="4440169"/>
          </a:xfrm>
          <a:prstGeom prst="rect">
            <a:avLst/>
          </a:prstGeom>
          <a:noFill/>
          <a:ln>
            <a:noFill/>
          </a:ln>
        </p:spPr>
      </p:pic>
      <p:sp>
        <p:nvSpPr>
          <p:cNvPr id="419" name="Google Shape;419;p39"/>
          <p:cNvSpPr/>
          <p:nvPr/>
        </p:nvSpPr>
        <p:spPr>
          <a:xfrm>
            <a:off x="1806335" y="4294865"/>
            <a:ext cx="887100" cy="78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0"/>
          <p:cNvSpPr txBox="1"/>
          <p:nvPr>
            <p:ph type="title"/>
          </p:nvPr>
        </p:nvSpPr>
        <p:spPr>
          <a:xfrm>
            <a:off x="2429425" y="829000"/>
            <a:ext cx="6480600" cy="5352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Lato"/>
                <a:ea typeface="Lato"/>
                <a:cs typeface="Lato"/>
                <a:sym typeface="Lato"/>
              </a:rPr>
              <a:t>September 2, 2021 to November 28, 2021</a:t>
            </a:r>
            <a:endParaRPr sz="2400">
              <a:latin typeface="Lato"/>
              <a:ea typeface="Lato"/>
              <a:cs typeface="Lato"/>
              <a:sym typeface="Lato"/>
            </a:endParaRPr>
          </a:p>
        </p:txBody>
      </p:sp>
      <p:sp>
        <p:nvSpPr>
          <p:cNvPr id="425" name="Google Shape;425;p40"/>
          <p:cNvSpPr txBox="1"/>
          <p:nvPr>
            <p:ph idx="1" type="body"/>
          </p:nvPr>
        </p:nvSpPr>
        <p:spPr>
          <a:xfrm>
            <a:off x="2351850" y="1441200"/>
            <a:ext cx="4179900" cy="2261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Lato"/>
              <a:buChar char="●"/>
            </a:pPr>
            <a:r>
              <a:rPr lang="en-GB">
                <a:latin typeface="Lato"/>
                <a:ea typeface="Lato"/>
                <a:cs typeface="Lato"/>
                <a:sym typeface="Lato"/>
              </a:rPr>
              <a:t>Posts on the Lumnus Consulting Instagram page in this time period </a:t>
            </a:r>
            <a:endParaRPr>
              <a:latin typeface="Lato"/>
              <a:ea typeface="Lato"/>
              <a:cs typeface="Lato"/>
              <a:sym typeface="Lato"/>
            </a:endParaRPr>
          </a:p>
          <a:p>
            <a:pPr indent="-311150" lvl="0" marL="457200" rtl="0" algn="l">
              <a:lnSpc>
                <a:spcPct val="115000"/>
              </a:lnSpc>
              <a:spcBef>
                <a:spcPts val="1600"/>
              </a:spcBef>
              <a:spcAft>
                <a:spcPts val="0"/>
              </a:spcAft>
              <a:buSzPts val="1300"/>
              <a:buFont typeface="Lato"/>
              <a:buChar char="●"/>
            </a:pPr>
            <a:r>
              <a:rPr lang="en-GB">
                <a:latin typeface="Lato"/>
                <a:ea typeface="Lato"/>
                <a:cs typeface="Lato"/>
                <a:sym typeface="Lato"/>
              </a:rPr>
              <a:t>Total Posts Made: 19</a:t>
            </a:r>
            <a:endParaRPr>
              <a:latin typeface="Lato"/>
              <a:ea typeface="Lato"/>
              <a:cs typeface="Lato"/>
              <a:sym typeface="Lato"/>
            </a:endParaRPr>
          </a:p>
          <a:p>
            <a:pPr indent="-311150" lvl="0" marL="457200" rtl="0" algn="l">
              <a:lnSpc>
                <a:spcPct val="115000"/>
              </a:lnSpc>
              <a:spcBef>
                <a:spcPts val="1600"/>
              </a:spcBef>
              <a:spcAft>
                <a:spcPts val="0"/>
              </a:spcAft>
              <a:buSzPts val="1300"/>
              <a:buFont typeface="Lato"/>
              <a:buChar char="●"/>
            </a:pPr>
            <a:r>
              <a:rPr lang="en-GB">
                <a:latin typeface="Lato"/>
                <a:ea typeface="Lato"/>
                <a:cs typeface="Lato"/>
                <a:sym typeface="Lato"/>
              </a:rPr>
              <a:t>Total Followers Gained: 51</a:t>
            </a:r>
            <a:endParaRPr>
              <a:latin typeface="Lato"/>
              <a:ea typeface="Lato"/>
              <a:cs typeface="Lato"/>
              <a:sym typeface="Lato"/>
            </a:endParaRPr>
          </a:p>
          <a:p>
            <a:pPr indent="-311150" lvl="0" marL="457200" rtl="0" algn="l">
              <a:lnSpc>
                <a:spcPct val="115000"/>
              </a:lnSpc>
              <a:spcBef>
                <a:spcPts val="1600"/>
              </a:spcBef>
              <a:spcAft>
                <a:spcPts val="1600"/>
              </a:spcAft>
              <a:buSzPts val="1300"/>
              <a:buFont typeface="Lato"/>
              <a:buChar char="●"/>
            </a:pPr>
            <a:r>
              <a:rPr lang="en-GB">
                <a:latin typeface="Lato"/>
                <a:ea typeface="Lato"/>
                <a:cs typeface="Lato"/>
                <a:sym typeface="Lato"/>
              </a:rPr>
              <a:t>Theme: New York feel, skyscrapers, inconsistency in graphic art</a:t>
            </a:r>
            <a:endParaRPr>
              <a:latin typeface="Lato"/>
              <a:ea typeface="Lato"/>
              <a:cs typeface="Lato"/>
              <a:sym typeface="Lato"/>
            </a:endParaRPr>
          </a:p>
        </p:txBody>
      </p:sp>
      <p:pic>
        <p:nvPicPr>
          <p:cNvPr id="426" name="Google Shape;426;p40"/>
          <p:cNvPicPr preferRelativeResize="0"/>
          <p:nvPr/>
        </p:nvPicPr>
        <p:blipFill rotWithShape="1">
          <a:blip r:embed="rId3">
            <a:alphaModFix/>
          </a:blip>
          <a:srcRect b="42259" l="0" r="0" t="0"/>
          <a:stretch/>
        </p:blipFill>
        <p:spPr>
          <a:xfrm>
            <a:off x="112025" y="1221925"/>
            <a:ext cx="2317400" cy="3087475"/>
          </a:xfrm>
          <a:prstGeom prst="rect">
            <a:avLst/>
          </a:prstGeom>
          <a:noFill/>
          <a:ln>
            <a:noFill/>
          </a:ln>
        </p:spPr>
      </p:pic>
      <p:pic>
        <p:nvPicPr>
          <p:cNvPr id="427" name="Google Shape;427;p40"/>
          <p:cNvPicPr preferRelativeResize="0"/>
          <p:nvPr/>
        </p:nvPicPr>
        <p:blipFill rotWithShape="1">
          <a:blip r:embed="rId3">
            <a:alphaModFix/>
          </a:blip>
          <a:srcRect b="0" l="0" r="0" t="57820"/>
          <a:stretch/>
        </p:blipFill>
        <p:spPr>
          <a:xfrm>
            <a:off x="6595625" y="1592000"/>
            <a:ext cx="2411825" cy="2347324"/>
          </a:xfrm>
          <a:prstGeom prst="rect">
            <a:avLst/>
          </a:prstGeom>
          <a:noFill/>
          <a:ln>
            <a:noFill/>
          </a:ln>
        </p:spPr>
      </p:pic>
      <p:sp>
        <p:nvSpPr>
          <p:cNvPr id="428" name="Google Shape;428;p40"/>
          <p:cNvSpPr/>
          <p:nvPr/>
        </p:nvSpPr>
        <p:spPr>
          <a:xfrm>
            <a:off x="112025" y="1221925"/>
            <a:ext cx="1594500" cy="77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41"/>
          <p:cNvPicPr preferRelativeResize="0"/>
          <p:nvPr/>
        </p:nvPicPr>
        <p:blipFill>
          <a:blip r:embed="rId3">
            <a:alphaModFix/>
          </a:blip>
          <a:stretch>
            <a:fillRect/>
          </a:stretch>
        </p:blipFill>
        <p:spPr>
          <a:xfrm>
            <a:off x="569300" y="1601913"/>
            <a:ext cx="3173025" cy="3187525"/>
          </a:xfrm>
          <a:prstGeom prst="rect">
            <a:avLst/>
          </a:prstGeom>
          <a:noFill/>
          <a:ln>
            <a:noFill/>
          </a:ln>
        </p:spPr>
      </p:pic>
      <p:pic>
        <p:nvPicPr>
          <p:cNvPr id="434" name="Google Shape;434;p41"/>
          <p:cNvPicPr preferRelativeResize="0"/>
          <p:nvPr/>
        </p:nvPicPr>
        <p:blipFill>
          <a:blip r:embed="rId4">
            <a:alphaModFix/>
          </a:blip>
          <a:stretch>
            <a:fillRect/>
          </a:stretch>
        </p:blipFill>
        <p:spPr>
          <a:xfrm>
            <a:off x="5401675" y="1645413"/>
            <a:ext cx="3173025" cy="3144034"/>
          </a:xfrm>
          <a:prstGeom prst="rect">
            <a:avLst/>
          </a:prstGeom>
          <a:noFill/>
          <a:ln>
            <a:noFill/>
          </a:ln>
        </p:spPr>
      </p:pic>
      <p:sp>
        <p:nvSpPr>
          <p:cNvPr id="435" name="Google Shape;435;p41"/>
          <p:cNvSpPr/>
          <p:nvPr/>
        </p:nvSpPr>
        <p:spPr>
          <a:xfrm>
            <a:off x="3849300" y="2785175"/>
            <a:ext cx="1477800" cy="1001400"/>
          </a:xfrm>
          <a:prstGeom prs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1"/>
          <p:cNvSpPr txBox="1"/>
          <p:nvPr>
            <p:ph type="title"/>
          </p:nvPr>
        </p:nvSpPr>
        <p:spPr>
          <a:xfrm>
            <a:off x="727650" y="795500"/>
            <a:ext cx="7688700" cy="535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Inconsistent Theme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ph type="title"/>
          </p:nvPr>
        </p:nvSpPr>
        <p:spPr>
          <a:xfrm>
            <a:off x="2923875" y="784125"/>
            <a:ext cx="7688700" cy="5352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January 5, 2022 to May 14, 2022</a:t>
            </a:r>
            <a:endParaRPr>
              <a:latin typeface="Lato"/>
              <a:ea typeface="Lato"/>
              <a:cs typeface="Lato"/>
              <a:sym typeface="Lato"/>
            </a:endParaRPr>
          </a:p>
        </p:txBody>
      </p:sp>
      <p:sp>
        <p:nvSpPr>
          <p:cNvPr id="442" name="Google Shape;442;p42"/>
          <p:cNvSpPr txBox="1"/>
          <p:nvPr>
            <p:ph idx="1" type="body"/>
          </p:nvPr>
        </p:nvSpPr>
        <p:spPr>
          <a:xfrm>
            <a:off x="2791000" y="1441200"/>
            <a:ext cx="6119100" cy="2261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Lato"/>
              <a:buChar char="●"/>
            </a:pPr>
            <a:r>
              <a:rPr lang="en-GB">
                <a:latin typeface="Lato"/>
                <a:ea typeface="Lato"/>
                <a:cs typeface="Lato"/>
                <a:sym typeface="Lato"/>
              </a:rPr>
              <a:t>Posts on the Lumnus Consulting Instagram page in this time period </a:t>
            </a:r>
            <a:endParaRPr>
              <a:latin typeface="Lato"/>
              <a:ea typeface="Lato"/>
              <a:cs typeface="Lato"/>
              <a:sym typeface="Lato"/>
            </a:endParaRPr>
          </a:p>
          <a:p>
            <a:pPr indent="-311150" lvl="0" marL="457200" rtl="0" algn="l">
              <a:spcBef>
                <a:spcPts val="1600"/>
              </a:spcBef>
              <a:spcAft>
                <a:spcPts val="0"/>
              </a:spcAft>
              <a:buSzPts val="1300"/>
              <a:buFont typeface="Lato"/>
              <a:buChar char="●"/>
            </a:pPr>
            <a:r>
              <a:rPr lang="en-GB">
                <a:latin typeface="Lato"/>
                <a:ea typeface="Lato"/>
                <a:cs typeface="Lato"/>
                <a:sym typeface="Lato"/>
              </a:rPr>
              <a:t>Total Posts Made: 14</a:t>
            </a:r>
            <a:endParaRPr>
              <a:latin typeface="Lato"/>
              <a:ea typeface="Lato"/>
              <a:cs typeface="Lato"/>
              <a:sym typeface="Lato"/>
            </a:endParaRPr>
          </a:p>
          <a:p>
            <a:pPr indent="-311150" lvl="0" marL="457200" rtl="0" algn="l">
              <a:spcBef>
                <a:spcPts val="1600"/>
              </a:spcBef>
              <a:spcAft>
                <a:spcPts val="0"/>
              </a:spcAft>
              <a:buSzPts val="1300"/>
              <a:buFont typeface="Lato"/>
              <a:buChar char="●"/>
            </a:pPr>
            <a:r>
              <a:rPr lang="en-GB">
                <a:latin typeface="Lato"/>
                <a:ea typeface="Lato"/>
                <a:cs typeface="Lato"/>
                <a:sym typeface="Lato"/>
              </a:rPr>
              <a:t>Total Followers Gained: 109</a:t>
            </a:r>
            <a:endParaRPr>
              <a:latin typeface="Lato"/>
              <a:ea typeface="Lato"/>
              <a:cs typeface="Lato"/>
              <a:sym typeface="Lato"/>
            </a:endParaRPr>
          </a:p>
          <a:p>
            <a:pPr indent="-311150" lvl="0" marL="457200" rtl="0" algn="l">
              <a:spcBef>
                <a:spcPts val="1600"/>
              </a:spcBef>
              <a:spcAft>
                <a:spcPts val="1600"/>
              </a:spcAft>
              <a:buSzPts val="1300"/>
              <a:buFont typeface="Lato"/>
              <a:buChar char="●"/>
            </a:pPr>
            <a:r>
              <a:rPr lang="en-GB">
                <a:latin typeface="Lato"/>
                <a:ea typeface="Lato"/>
                <a:cs typeface="Lato"/>
                <a:sym typeface="Lato"/>
              </a:rPr>
              <a:t>Theme: Navy and Light Blues, Sky, Skyscrapers, consistency</a:t>
            </a:r>
            <a:endParaRPr>
              <a:latin typeface="Lato"/>
              <a:ea typeface="Lato"/>
              <a:cs typeface="Lato"/>
              <a:sym typeface="Lato"/>
            </a:endParaRPr>
          </a:p>
        </p:txBody>
      </p:sp>
      <p:pic>
        <p:nvPicPr>
          <p:cNvPr id="443" name="Google Shape;443;p42"/>
          <p:cNvPicPr preferRelativeResize="0"/>
          <p:nvPr/>
        </p:nvPicPr>
        <p:blipFill>
          <a:blip r:embed="rId3">
            <a:alphaModFix/>
          </a:blip>
          <a:stretch>
            <a:fillRect/>
          </a:stretch>
        </p:blipFill>
        <p:spPr>
          <a:xfrm>
            <a:off x="254800" y="560225"/>
            <a:ext cx="2536199" cy="4209675"/>
          </a:xfrm>
          <a:prstGeom prst="rect">
            <a:avLst/>
          </a:prstGeom>
          <a:noFill/>
          <a:ln>
            <a:noFill/>
          </a:ln>
        </p:spPr>
      </p:pic>
      <p:sp>
        <p:nvSpPr>
          <p:cNvPr id="444" name="Google Shape;444;p42"/>
          <p:cNvSpPr/>
          <p:nvPr/>
        </p:nvSpPr>
        <p:spPr>
          <a:xfrm>
            <a:off x="1954900" y="3992000"/>
            <a:ext cx="969000" cy="81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42"/>
          <p:cNvPicPr preferRelativeResize="0"/>
          <p:nvPr/>
        </p:nvPicPr>
        <p:blipFill rotWithShape="1">
          <a:blip r:embed="rId4">
            <a:alphaModFix/>
          </a:blip>
          <a:srcRect b="41244" l="0" r="22767" t="27380"/>
          <a:stretch/>
        </p:blipFill>
        <p:spPr>
          <a:xfrm>
            <a:off x="5643012" y="3882113"/>
            <a:ext cx="2661873" cy="811073"/>
          </a:xfrm>
          <a:prstGeom prst="rect">
            <a:avLst/>
          </a:prstGeom>
          <a:noFill/>
          <a:ln cap="flat" cmpd="sng" w="19050">
            <a:solidFill>
              <a:srgbClr val="1A1A1A"/>
            </a:solidFill>
            <a:prstDash val="solid"/>
            <a:round/>
            <a:headEnd len="sm" w="sm" type="none"/>
            <a:tailEnd len="sm" w="sm" type="none"/>
          </a:ln>
        </p:spPr>
      </p:pic>
      <p:sp>
        <p:nvSpPr>
          <p:cNvPr id="446" name="Google Shape;446;p42"/>
          <p:cNvSpPr txBox="1"/>
          <p:nvPr>
            <p:ph idx="1" type="body"/>
          </p:nvPr>
        </p:nvSpPr>
        <p:spPr>
          <a:xfrm>
            <a:off x="3155425" y="4083800"/>
            <a:ext cx="2487600" cy="40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Lato"/>
                <a:ea typeface="Lato"/>
                <a:cs typeface="Lato"/>
                <a:sym typeface="Lato"/>
              </a:rPr>
              <a:t>Color Palette Advised:</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43"/>
          <p:cNvPicPr preferRelativeResize="0"/>
          <p:nvPr/>
        </p:nvPicPr>
        <p:blipFill>
          <a:blip r:embed="rId3">
            <a:alphaModFix/>
          </a:blip>
          <a:stretch>
            <a:fillRect/>
          </a:stretch>
        </p:blipFill>
        <p:spPr>
          <a:xfrm>
            <a:off x="249625" y="751050"/>
            <a:ext cx="2222229" cy="4287908"/>
          </a:xfrm>
          <a:prstGeom prst="rect">
            <a:avLst/>
          </a:prstGeom>
          <a:noFill/>
          <a:ln>
            <a:noFill/>
          </a:ln>
        </p:spPr>
      </p:pic>
      <p:sp>
        <p:nvSpPr>
          <p:cNvPr id="452" name="Google Shape;452;p43"/>
          <p:cNvSpPr/>
          <p:nvPr/>
        </p:nvSpPr>
        <p:spPr>
          <a:xfrm>
            <a:off x="1723710" y="4321650"/>
            <a:ext cx="790800" cy="7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43"/>
          <p:cNvPicPr preferRelativeResize="0"/>
          <p:nvPr/>
        </p:nvPicPr>
        <p:blipFill rotWithShape="1">
          <a:blip r:embed="rId4">
            <a:alphaModFix/>
          </a:blip>
          <a:srcRect b="42259" l="0" r="0" t="0"/>
          <a:stretch/>
        </p:blipFill>
        <p:spPr>
          <a:xfrm>
            <a:off x="3524535" y="735823"/>
            <a:ext cx="2017740" cy="2505992"/>
          </a:xfrm>
          <a:prstGeom prst="rect">
            <a:avLst/>
          </a:prstGeom>
          <a:noFill/>
          <a:ln>
            <a:noFill/>
          </a:ln>
        </p:spPr>
      </p:pic>
      <p:sp>
        <p:nvSpPr>
          <p:cNvPr id="454" name="Google Shape;454;p43"/>
          <p:cNvSpPr/>
          <p:nvPr/>
        </p:nvSpPr>
        <p:spPr>
          <a:xfrm>
            <a:off x="3320050" y="688750"/>
            <a:ext cx="1524900" cy="6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43"/>
          <p:cNvPicPr preferRelativeResize="0"/>
          <p:nvPr/>
        </p:nvPicPr>
        <p:blipFill rotWithShape="1">
          <a:blip r:embed="rId4">
            <a:alphaModFix/>
          </a:blip>
          <a:srcRect b="0" l="0" r="0" t="57820"/>
          <a:stretch/>
        </p:blipFill>
        <p:spPr>
          <a:xfrm>
            <a:off x="3524535" y="3146002"/>
            <a:ext cx="2017740" cy="1830648"/>
          </a:xfrm>
          <a:prstGeom prst="rect">
            <a:avLst/>
          </a:prstGeom>
          <a:noFill/>
          <a:ln>
            <a:noFill/>
          </a:ln>
        </p:spPr>
      </p:pic>
      <p:pic>
        <p:nvPicPr>
          <p:cNvPr id="456" name="Google Shape;456;p43"/>
          <p:cNvPicPr preferRelativeResize="0"/>
          <p:nvPr/>
        </p:nvPicPr>
        <p:blipFill>
          <a:blip r:embed="rId5">
            <a:alphaModFix/>
          </a:blip>
          <a:stretch>
            <a:fillRect/>
          </a:stretch>
        </p:blipFill>
        <p:spPr>
          <a:xfrm>
            <a:off x="6202950" y="842076"/>
            <a:ext cx="2480111" cy="4007592"/>
          </a:xfrm>
          <a:prstGeom prst="rect">
            <a:avLst/>
          </a:prstGeom>
          <a:noFill/>
          <a:ln>
            <a:noFill/>
          </a:ln>
        </p:spPr>
      </p:pic>
      <p:sp>
        <p:nvSpPr>
          <p:cNvPr id="457" name="Google Shape;457;p43"/>
          <p:cNvSpPr/>
          <p:nvPr/>
        </p:nvSpPr>
        <p:spPr>
          <a:xfrm>
            <a:off x="7895792" y="4025071"/>
            <a:ext cx="934500" cy="100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